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548" r:id="rId2"/>
    <p:sldId id="1690" r:id="rId3"/>
    <p:sldId id="1694" r:id="rId4"/>
    <p:sldId id="1696" r:id="rId5"/>
    <p:sldId id="1679" r:id="rId6"/>
    <p:sldId id="1683" r:id="rId7"/>
    <p:sldId id="1698" r:id="rId8"/>
    <p:sldId id="1697" r:id="rId9"/>
    <p:sldId id="1688" r:id="rId10"/>
    <p:sldId id="1695" r:id="rId11"/>
    <p:sldId id="549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ssandra Tafuro" initials="AT" lastIdx="21" clrIdx="0">
    <p:extLst>
      <p:ext uri="{19B8F6BF-5375-455C-9EA6-DF929625EA0E}">
        <p15:presenceInfo xmlns:p15="http://schemas.microsoft.com/office/powerpoint/2012/main" userId="S-1-5-21-2748027897-2921741196-288931615-3104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3CD5"/>
    <a:srgbClr val="B30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5" autoAdjust="0"/>
    <p:restoredTop sz="89205" autoAdjust="0"/>
  </p:normalViewPr>
  <p:slideViewPr>
    <p:cSldViewPr snapToGrid="0">
      <p:cViewPr varScale="1">
        <p:scale>
          <a:sx n="61" d="100"/>
          <a:sy n="61" d="100"/>
        </p:scale>
        <p:origin x="8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rive%20condivisi\AC-U.RICERCA%20INTERNAZ\UFFICIO%20RICERCA%20INTERNAZIONALE\CODAU\2025_INCONTRO_CODAU\File_Dati_MSCA&amp;PF\Grafico_perERC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lvl="0">
              <a:defRPr sz="1600" b="0" i="0">
                <a:solidFill>
                  <a:schemeClr val="tx1"/>
                </a:solidFill>
                <a:latin typeface="+mn-lt"/>
              </a:defRPr>
            </a:pPr>
            <a:r>
              <a:rPr lang="it-IT" sz="1600" b="0" i="0" dirty="0">
                <a:solidFill>
                  <a:schemeClr val="tx1"/>
                </a:solidFill>
                <a:latin typeface="+mn-lt"/>
              </a:rPr>
              <a:t>MSCA IF Horizon 2020 e MSCA PF Horizon Europe (UNIPD)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1"/>
          <c:order val="1"/>
          <c:tx>
            <c:v>Seal of Excellence</c:v>
          </c:tx>
          <c:spPr>
            <a:solidFill>
              <a:srgbClr val="ED7D31">
                <a:alpha val="90588"/>
              </a:srgbClr>
            </a:solidFill>
          </c:spPr>
          <c:invertIfNegative val="1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9F0-44CE-83D7-E2A274636AF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F0-44CE-83D7-E2A274636A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lvl="0">
                  <a:defRPr sz="1200" b="0" i="0">
                    <a:latin typeface="+mn-lt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'H2020 e HEurope'!$B$3:$B$13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'H2020 e HEurope'!$D$3:$D$13</c:f>
              <c:numCache>
                <c:formatCode>General</c:formatCode>
                <c:ptCount val="11"/>
                <c:pt idx="2">
                  <c:v>9</c:v>
                </c:pt>
                <c:pt idx="3">
                  <c:v>12</c:v>
                </c:pt>
                <c:pt idx="4">
                  <c:v>14</c:v>
                </c:pt>
                <c:pt idx="5">
                  <c:v>17</c:v>
                </c:pt>
                <c:pt idx="6">
                  <c:v>26</c:v>
                </c:pt>
                <c:pt idx="7">
                  <c:v>23</c:v>
                </c:pt>
                <c:pt idx="8">
                  <c:v>15</c:v>
                </c:pt>
                <c:pt idx="9">
                  <c:v>24</c:v>
                </c:pt>
                <c:pt idx="10">
                  <c:v>39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2-79F0-44CE-83D7-E2A274636AFE}"/>
            </c:ext>
          </c:extLst>
        </c:ser>
        <c:ser>
          <c:idx val="2"/>
          <c:order val="2"/>
          <c:tx>
            <c:v>Funded projects</c:v>
          </c:tx>
          <c:spPr>
            <a:solidFill>
              <a:srgbClr val="7030A0"/>
            </a:solidFill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lvl="0">
                  <a:defRPr sz="1200" b="0" i="0">
                    <a:latin typeface="+mn-lt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'H2020 e HEurope'!$B$3:$B$13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'H2020 e HEurope'!$F$3:$F$13</c:f>
              <c:numCache>
                <c:formatCode>General</c:formatCode>
                <c:ptCount val="11"/>
                <c:pt idx="0">
                  <c:v>5</c:v>
                </c:pt>
                <c:pt idx="1">
                  <c:v>1</c:v>
                </c:pt>
                <c:pt idx="2">
                  <c:v>4</c:v>
                </c:pt>
                <c:pt idx="3">
                  <c:v>9</c:v>
                </c:pt>
                <c:pt idx="4">
                  <c:v>11</c:v>
                </c:pt>
                <c:pt idx="5">
                  <c:v>16</c:v>
                </c:pt>
                <c:pt idx="6">
                  <c:v>20</c:v>
                </c:pt>
                <c:pt idx="7">
                  <c:v>25</c:v>
                </c:pt>
                <c:pt idx="8">
                  <c:v>20</c:v>
                </c:pt>
                <c:pt idx="9">
                  <c:v>26</c:v>
                </c:pt>
                <c:pt idx="10">
                  <c:v>24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3-79F0-44CE-83D7-E2A274636A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5743877"/>
        <c:axId val="287655535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v>Submitted proposals</c:v>
                </c:tx>
                <c:spPr>
                  <a:solidFill>
                    <a:srgbClr val="418AB3"/>
                  </a:solidFill>
                  <a:ln cmpd="sng">
                    <a:solidFill>
                      <a:srgbClr val="000000"/>
                    </a:solidFill>
                  </a:ln>
                </c:spPr>
                <c:invertIfNegative val="1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/>
                    <a:lstStyle/>
                    <a:p>
                      <a:pPr lvl="0">
                        <a:defRPr sz="900" b="0" i="0">
                          <a:latin typeface="+mn-lt"/>
                        </a:defRPr>
                      </a:pPr>
                      <a:endParaRPr lang="it-IT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'H2020 e HEurope'!$B$3:$B$13</c15:sqref>
                        </c15:formulaRef>
                      </c:ext>
                    </c:extLst>
                    <c:numCache>
                      <c:formatCode>General</c:formatCode>
                      <c:ptCount val="11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  <c:pt idx="4">
                        <c:v>2018</c:v>
                      </c:pt>
                      <c:pt idx="5">
                        <c:v>2019</c:v>
                      </c:pt>
                      <c:pt idx="6">
                        <c:v>2020</c:v>
                      </c:pt>
                      <c:pt idx="7">
                        <c:v>2021</c:v>
                      </c:pt>
                      <c:pt idx="8">
                        <c:v>2022</c:v>
                      </c:pt>
                      <c:pt idx="9">
                        <c:v>2023</c:v>
                      </c:pt>
                      <c:pt idx="10">
                        <c:v>2024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'H2020 e HEurope'!$C$3:$C$13</c15:sqref>
                        </c15:formulaRef>
                      </c:ext>
                    </c:extLst>
                    <c:numCache>
                      <c:formatCode>General</c:formatCode>
                      <c:ptCount val="11"/>
                      <c:pt idx="0">
                        <c:v>26</c:v>
                      </c:pt>
                      <c:pt idx="1">
                        <c:v>25</c:v>
                      </c:pt>
                      <c:pt idx="2">
                        <c:v>52</c:v>
                      </c:pt>
                      <c:pt idx="3">
                        <c:v>55</c:v>
                      </c:pt>
                      <c:pt idx="4">
                        <c:v>76</c:v>
                      </c:pt>
                      <c:pt idx="5">
                        <c:v>94</c:v>
                      </c:pt>
                      <c:pt idx="6">
                        <c:v>116</c:v>
                      </c:pt>
                      <c:pt idx="7">
                        <c:v>102</c:v>
                      </c:pt>
                      <c:pt idx="8">
                        <c:v>88</c:v>
                      </c:pt>
                      <c:pt idx="9">
                        <c:v>98</c:v>
                      </c:pt>
                      <c:pt idx="10">
                        <c:v>117</c:v>
                      </c:pt>
                    </c:numCache>
                  </c:numRef>
                </c:val>
                <c:extLst>
                  <c:ext xmlns:c14="http://schemas.microsoft.com/office/drawing/2007/8/2/chart" uri="{6F2FDCE9-48DA-4B69-8628-5D25D57E5C99}">
                    <c14:invertSolidFillFmt>
                      <c14:spPr xmlns:c14="http://schemas.microsoft.com/office/drawing/2007/8/2/chart">
                        <a:solidFill>
                          <a:srgbClr val="FFFFFF"/>
                        </a:solidFill>
                        <a:ln cmpd="sng">
                          <a:solidFill>
                            <a:srgbClr val="000000"/>
                          </a:solidFill>
                        </a:ln>
                      </c14:spPr>
                    </c14:invertSolidFillFmt>
                  </c:ext>
                  <c:ext xmlns:c16="http://schemas.microsoft.com/office/drawing/2014/chart" uri="{C3380CC4-5D6E-409C-BE32-E72D297353CC}">
                    <c16:uniqueId val="{00000004-79F0-44CE-83D7-E2A274636AFE}"/>
                  </c:ext>
                </c:extLst>
              </c15:ser>
            </c15:filteredBarSeries>
          </c:ext>
        </c:extLst>
      </c:barChart>
      <c:catAx>
        <c:axId val="1945743877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lvl="0">
                  <a:defRPr b="0">
                    <a:solidFill>
                      <a:srgbClr val="000000"/>
                    </a:solidFill>
                    <a:latin typeface="+mn-lt"/>
                  </a:defRPr>
                </a:pPr>
                <a:endParaRPr lang="it-IT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 lvl="0">
              <a:defRPr sz="1200" b="0" i="0">
                <a:solidFill>
                  <a:srgbClr val="000000"/>
                </a:solidFill>
                <a:latin typeface="+mn-lt"/>
              </a:defRPr>
            </a:pPr>
            <a:endParaRPr lang="it-IT"/>
          </a:p>
        </c:txPr>
        <c:crossAx val="287655535"/>
        <c:crosses val="autoZero"/>
        <c:auto val="1"/>
        <c:lblAlgn val="ctr"/>
        <c:lblOffset val="100"/>
        <c:noMultiLvlLbl val="1"/>
      </c:catAx>
      <c:valAx>
        <c:axId val="287655535"/>
        <c:scaling>
          <c:orientation val="minMax"/>
        </c:scaling>
        <c:delete val="0"/>
        <c:axPos val="l"/>
        <c:majorGridlines>
          <c:spPr>
            <a:ln>
              <a:solidFill>
                <a:srgbClr val="B7B7B7"/>
              </a:solidFill>
            </a:ln>
          </c:spPr>
        </c:majorGridlines>
        <c:title>
          <c:tx>
            <c:rich>
              <a:bodyPr/>
              <a:lstStyle/>
              <a:p>
                <a:pPr lvl="0">
                  <a:defRPr b="0">
                    <a:solidFill>
                      <a:srgbClr val="000000"/>
                    </a:solidFill>
                    <a:latin typeface="+mn-lt"/>
                  </a:defRPr>
                </a:pPr>
                <a:endParaRPr lang="it-IT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/>
        </c:spPr>
        <c:txPr>
          <a:bodyPr/>
          <a:lstStyle/>
          <a:p>
            <a:pPr lvl="0">
              <a:defRPr sz="1100" b="0" i="0">
                <a:solidFill>
                  <a:srgbClr val="000000"/>
                </a:solidFill>
                <a:latin typeface="+mn-lt"/>
              </a:defRPr>
            </a:pPr>
            <a:endParaRPr lang="it-IT"/>
          </a:p>
        </c:txPr>
        <c:crossAx val="1945743877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56591553074229306"/>
          <c:y val="0.92681693589163583"/>
          <c:w val="0.40598201003697998"/>
          <c:h val="7.3183064108364157E-2"/>
        </c:manualLayout>
      </c:layout>
      <c:overlay val="0"/>
      <c:txPr>
        <a:bodyPr/>
        <a:lstStyle/>
        <a:p>
          <a:pPr lvl="0">
            <a:defRPr sz="1600" b="0" i="0">
              <a:solidFill>
                <a:srgbClr val="1A1A1A"/>
              </a:solidFill>
              <a:latin typeface="+mn-lt"/>
            </a:defRPr>
          </a:pPr>
          <a:endParaRPr lang="it-IT"/>
        </a:p>
      </c:txPr>
    </c:legend>
    <c:plotVisOnly val="1"/>
    <c:dispBlanksAs val="zero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lvl="0">
              <a:defRPr sz="1600" b="0">
                <a:solidFill>
                  <a:srgbClr val="000000"/>
                </a:solidFill>
                <a:latin typeface="+mn-lt"/>
              </a:defRPr>
            </a:pPr>
            <a:r>
              <a:rPr lang="en-GB" sz="1600" b="0">
                <a:solidFill>
                  <a:sysClr val="windowText" lastClr="000000"/>
                </a:solidFill>
                <a:latin typeface="+mn-lt"/>
              </a:rPr>
              <a:t>ERC H2020 e ERC Horizon Europe (UNIPD)</a:t>
            </a:r>
          </a:p>
        </c:rich>
      </c:tx>
      <c:overlay val="0"/>
    </c:title>
    <c:autoTitleDeleted val="0"/>
    <c:plotArea>
      <c:layout/>
      <c:barChart>
        <c:barDir val="col"/>
        <c:grouping val="stacked"/>
        <c:varyColors val="1"/>
        <c:ser>
          <c:idx val="0"/>
          <c:order val="0"/>
          <c:tx>
            <c:strRef>
              <c:f>'ERC_H2020+HE_ConTOT'!$B$1</c:f>
              <c:strCache>
                <c:ptCount val="1"/>
                <c:pt idx="0">
                  <c:v>Progetti finanziati</c:v>
                </c:pt>
              </c:strCache>
            </c:strRef>
          </c:tx>
          <c:spPr>
            <a:solidFill>
              <a:srgbClr val="ED7D31"/>
            </a:solidFill>
            <a:ln cmpd="sng">
              <a:noFill/>
            </a:ln>
          </c:spPr>
          <c:invertIfNegative val="1"/>
          <c:dPt>
            <c:idx val="10"/>
            <c:invertIfNegative val="1"/>
            <c:bubble3D val="0"/>
            <c:spPr>
              <a:solidFill>
                <a:srgbClr val="ED7D31"/>
              </a:solidFill>
              <a:ln cmpd="sng">
                <a:noFill/>
              </a:ln>
            </c:spPr>
            <c:extLst>
              <c:ext xmlns:c16="http://schemas.microsoft.com/office/drawing/2014/chart" uri="{C3380CC4-5D6E-409C-BE32-E72D297353CC}">
                <c16:uniqueId val="{00000001-F37E-4F45-AC2A-ADF360C4E747}"/>
              </c:ext>
            </c:extLst>
          </c:dPt>
          <c:cat>
            <c:numRef>
              <c:f>'ERC_H2020+HE_ConTOT'!$A$2:$A$12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'ERC_H2020+HE_ConTOT'!$B$2:$B$12</c:f>
              <c:numCache>
                <c:formatCode>General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5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7</c:v>
                </c:pt>
                <c:pt idx="8">
                  <c:v>6</c:v>
                </c:pt>
                <c:pt idx="9">
                  <c:v>6</c:v>
                </c:pt>
                <c:pt idx="10">
                  <c:v>11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cmpd="sng">
                    <a:noFill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2-F37E-4F45-AC2A-ADF360C4E747}"/>
            </c:ext>
          </c:extLst>
        </c:ser>
        <c:ser>
          <c:idx val="1"/>
          <c:order val="1"/>
          <c:tx>
            <c:strRef>
              <c:f>'ERC_H2020+HE_ConTOT'!$C$1</c:f>
              <c:strCache>
                <c:ptCount val="1"/>
                <c:pt idx="0">
                  <c:v>Portabilità in entrata</c:v>
                </c:pt>
              </c:strCache>
            </c:strRef>
          </c:tx>
          <c:spPr>
            <a:solidFill>
              <a:srgbClr val="ED7D31">
                <a:alpha val="54902"/>
              </a:srgbClr>
            </a:solidFill>
            <a:ln cmpd="sng">
              <a:noFill/>
            </a:ln>
          </c:spPr>
          <c:invertIfNegative val="1"/>
          <c:dLbls>
            <c:dLbl>
              <c:idx val="0"/>
              <c:layout>
                <c:manualLayout>
                  <c:x val="1.497209649197871E-3"/>
                  <c:y val="-8.8899933938101874E-2"/>
                </c:manualLayout>
              </c:layout>
              <c:tx>
                <c:rich>
                  <a:bodyPr/>
                  <a:lstStyle/>
                  <a:p>
                    <a:fld id="{32000184-6ED7-4603-84C3-F4D18FEF5FA4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{32000184-6ED7-4603-84C3-F4D18FEF5FA4}</c15:txfldGUID>
                      <c15:f>'ERC_H2020+HE_ConTOT'!$D$2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F37E-4F45-AC2A-ADF360C4E747}"/>
                </c:ext>
              </c:extLst>
            </c:dLbl>
            <c:dLbl>
              <c:idx val="1"/>
              <c:layout>
                <c:manualLayout>
                  <c:x val="-2.7448526480907705E-17"/>
                  <c:y val="-0.14186115331153498"/>
                </c:manualLayout>
              </c:layout>
              <c:tx>
                <c:rich>
                  <a:bodyPr/>
                  <a:lstStyle/>
                  <a:p>
                    <a:fld id="{51E2C1D1-6E50-45BC-8840-E5BD51287021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{51E2C1D1-6E50-45BC-8840-E5BD51287021}</c15:txfldGUID>
                      <c15:f>'ERC_H2020+HE_ConTOT'!$D$3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F37E-4F45-AC2A-ADF360C4E747}"/>
                </c:ext>
              </c:extLst>
            </c:dLbl>
            <c:dLbl>
              <c:idx val="2"/>
              <c:layout>
                <c:manualLayout>
                  <c:x val="1.4972096491978847E-3"/>
                  <c:y val="-3.5381877366610193E-2"/>
                </c:manualLayout>
              </c:layout>
              <c:tx>
                <c:rich>
                  <a:bodyPr/>
                  <a:lstStyle/>
                  <a:p>
                    <a:fld id="{719ACF30-79EC-4399-BF6F-C3EF8EB02163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{719ACF30-79EC-4399-BF6F-C3EF8EB02163}</c15:txfldGUID>
                      <c15:f>'ERC_H2020+HE_ConTOT'!$D$4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F37E-4F45-AC2A-ADF360C4E747}"/>
                </c:ext>
              </c:extLst>
            </c:dLbl>
            <c:dLbl>
              <c:idx val="3"/>
              <c:layout>
                <c:manualLayout>
                  <c:x val="0"/>
                  <c:y val="-8.7005603799496983E-2"/>
                </c:manualLayout>
              </c:layout>
              <c:tx>
                <c:rich>
                  <a:bodyPr/>
                  <a:lstStyle/>
                  <a:p>
                    <a:fld id="{39EB7B9D-9A77-4AE7-8AAA-551B55A7B107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{39EB7B9D-9A77-4AE7-8AAA-551B55A7B107}</c15:txfldGUID>
                      <c15:f>'ERC_H2020+HE_ConTOT'!$D$5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F37E-4F45-AC2A-ADF360C4E747}"/>
                </c:ext>
              </c:extLst>
            </c:dLbl>
            <c:dLbl>
              <c:idx val="4"/>
              <c:layout>
                <c:manualLayout>
                  <c:x val="7.2502671988716467E-4"/>
                  <c:y val="-6.1096210714531425E-2"/>
                </c:manualLayout>
              </c:layout>
              <c:tx>
                <c:rich>
                  <a:bodyPr/>
                  <a:lstStyle/>
                  <a:p>
                    <a:fld id="{86294EB8-EBA2-43B3-92C2-305120CBE681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{86294EB8-EBA2-43B3-92C2-305120CBE681}</c15:txfldGUID>
                      <c15:f>'ERC_H2020+HE_ConTOT'!$D$6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F37E-4F45-AC2A-ADF360C4E747}"/>
                </c:ext>
              </c:extLst>
            </c:dLbl>
            <c:dLbl>
              <c:idx val="5"/>
              <c:layout>
                <c:manualLayout>
                  <c:x val="-1.0979410592363082E-16"/>
                  <c:y val="-3.1397740558045902E-2"/>
                </c:manualLayout>
              </c:layout>
              <c:tx>
                <c:rich>
                  <a:bodyPr/>
                  <a:lstStyle/>
                  <a:p>
                    <a:fld id="{9A77C229-70C1-4155-99CE-51311B289493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{9A77C229-70C1-4155-99CE-51311B289493}</c15:txfldGUID>
                      <c15:f>'ERC_H2020+HE_ConTOT'!$D$7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F37E-4F45-AC2A-ADF360C4E747}"/>
                </c:ext>
              </c:extLst>
            </c:dLbl>
            <c:dLbl>
              <c:idx val="6"/>
              <c:layout>
                <c:manualLayout>
                  <c:x val="0"/>
                  <c:y val="-0.113500176095596"/>
                </c:manualLayout>
              </c:layout>
              <c:tx>
                <c:rich>
                  <a:bodyPr/>
                  <a:lstStyle/>
                  <a:p>
                    <a:fld id="{EF86328C-34BA-425A-A8CF-F6CD54A89B3E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{EF86328C-34BA-425A-A8CF-F6CD54A89B3E}</c15:txfldGUID>
                      <c15:f>'ERC_H2020+HE_ConTOT'!$D$8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F37E-4F45-AC2A-ADF360C4E747}"/>
                </c:ext>
              </c:extLst>
            </c:dLbl>
            <c:dLbl>
              <c:idx val="7"/>
              <c:layout>
                <c:manualLayout>
                  <c:x val="0"/>
                  <c:y val="-8.7952768868799408E-2"/>
                </c:manualLayout>
              </c:layout>
              <c:tx>
                <c:rich>
                  <a:bodyPr/>
                  <a:lstStyle/>
                  <a:p>
                    <a:fld id="{73366FBF-CB1A-4CD1-AF6F-2BA858152BA4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{73366FBF-CB1A-4CD1-AF6F-2BA858152BA4}</c15:txfldGUID>
                      <c15:f>'ERC_H2020+HE_ConTOT'!$D$9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F37E-4F45-AC2A-ADF360C4E747}"/>
                </c:ext>
              </c:extLst>
            </c:dLbl>
            <c:dLbl>
              <c:idx val="8"/>
              <c:layout>
                <c:manualLayout>
                  <c:x val="0"/>
                  <c:y val="-2.969847015648552E-2"/>
                </c:manualLayout>
              </c:layout>
              <c:tx>
                <c:rich>
                  <a:bodyPr/>
                  <a:lstStyle/>
                  <a:p>
                    <a:fld id="{66C226C5-4E30-47E0-B930-D0DA69CB4AA2}" type="CELLREF">
                      <a:rPr lang="en-US" smtClean="0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{66C226C5-4E30-47E0-B930-D0DA69CB4AA2}</c15:txfldGUID>
                      <c15:f>'ERC_H2020+HE_ConTOT'!$D$10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F37E-4F45-AC2A-ADF360C4E747}"/>
                </c:ext>
              </c:extLst>
            </c:dLbl>
            <c:dLbl>
              <c:idx val="9"/>
              <c:layout>
                <c:manualLayout>
                  <c:x val="0"/>
                  <c:y val="-6.184831604678933E-2"/>
                </c:manualLayout>
              </c:layout>
              <c:tx>
                <c:rich>
                  <a:bodyPr/>
                  <a:lstStyle/>
                  <a:p>
                    <a:fld id="{3D45FC96-8DC3-4CE5-BB50-2D8D9910FE12}" type="CELLREF">
                      <a:rPr lang="en-US"/>
                      <a:pPr/>
                      <a:t>[RIFCELLA]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{3D45FC96-8DC3-4CE5-BB50-2D8D9910FE12}</c15:txfldGUID>
                      <c15:f>'ERC_H2020+HE_ConTOT'!$D$11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F37E-4F45-AC2A-ADF360C4E747}"/>
                </c:ext>
              </c:extLst>
            </c:dLbl>
            <c:dLbl>
              <c:idx val="10"/>
              <c:layout>
                <c:manualLayout>
                  <c:x val="7.7218292931050046E-4"/>
                  <c:y val="-3.045057548874342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F37E-4F45-AC2A-ADF360C4E7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'ERC_H2020+HE_ConTOT'!$A$2:$A$12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'ERC_H2020+HE_ConTOT'!$C$2:$C$12</c:f>
              <c:numCache>
                <c:formatCode>General</c:formatCode>
                <c:ptCount val="11"/>
                <c:pt idx="0">
                  <c:v>2</c:v>
                </c:pt>
                <c:pt idx="1">
                  <c:v>4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3</c:v>
                </c:pt>
                <c:pt idx="7">
                  <c:v>2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cmpd="sng">
                    <a:noFill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E-F37E-4F45-AC2A-ADF360C4E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94021388"/>
        <c:axId val="1075442182"/>
      </c:barChart>
      <c:catAx>
        <c:axId val="12940213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lvl="0">
                  <a:defRPr b="0">
                    <a:solidFill>
                      <a:srgbClr val="000000"/>
                    </a:solidFill>
                    <a:latin typeface="+mn-lt"/>
                  </a:defRPr>
                </a:pPr>
                <a:endParaRPr lang="en-GB"/>
              </a:p>
            </c:rich>
          </c:tx>
          <c:layout>
            <c:manualLayout>
              <c:xMode val="edge"/>
              <c:yMode val="edge"/>
              <c:x val="7.5952473958333322E-2"/>
              <c:y val="0.85197663971248871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 lvl="0">
              <a:defRPr sz="1200" b="0">
                <a:solidFill>
                  <a:srgbClr val="000000"/>
                </a:solidFill>
                <a:latin typeface="+mn-lt"/>
              </a:defRPr>
            </a:pPr>
            <a:endParaRPr lang="it-IT"/>
          </a:p>
        </c:txPr>
        <c:crossAx val="1075442182"/>
        <c:crosses val="autoZero"/>
        <c:auto val="1"/>
        <c:lblAlgn val="ctr"/>
        <c:lblOffset val="100"/>
        <c:noMultiLvlLbl val="1"/>
      </c:catAx>
      <c:valAx>
        <c:axId val="1075442182"/>
        <c:scaling>
          <c:orientation val="minMax"/>
        </c:scaling>
        <c:delete val="0"/>
        <c:axPos val="l"/>
        <c:majorGridlines>
          <c:spPr>
            <a:ln>
              <a:solidFill>
                <a:srgbClr val="B7B7B7"/>
              </a:solidFill>
            </a:ln>
          </c:spPr>
        </c:majorGridlines>
        <c:minorGridlines>
          <c:spPr>
            <a:ln>
              <a:solidFill>
                <a:srgbClr val="CCCCCC">
                  <a:alpha val="0"/>
                </a:srgbClr>
              </a:solidFill>
            </a:ln>
          </c:spPr>
        </c:minorGridlines>
        <c:title>
          <c:tx>
            <c:rich>
              <a:bodyPr/>
              <a:lstStyle/>
              <a:p>
                <a:pPr lvl="0">
                  <a:defRPr b="0">
                    <a:solidFill>
                      <a:srgbClr val="000000"/>
                    </a:solidFill>
                    <a:latin typeface="+mn-lt"/>
                  </a:defRPr>
                </a:pPr>
                <a:endParaRPr lang="en-GB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/>
        </c:spPr>
        <c:txPr>
          <a:bodyPr/>
          <a:lstStyle/>
          <a:p>
            <a:pPr lvl="0">
              <a:defRPr sz="1200" b="0">
                <a:solidFill>
                  <a:srgbClr val="000000"/>
                </a:solidFill>
                <a:latin typeface="+mn-lt"/>
              </a:defRPr>
            </a:pPr>
            <a:endParaRPr lang="it-IT"/>
          </a:p>
        </c:txPr>
        <c:crossAx val="12940213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5894674720004108"/>
          <c:y val="0.92236163991889186"/>
          <c:w val="0.51330276667838504"/>
          <c:h val="6.7051784609036519E-2"/>
        </c:manualLayout>
      </c:layout>
      <c:overlay val="0"/>
      <c:txPr>
        <a:bodyPr/>
        <a:lstStyle/>
        <a:p>
          <a:pPr lvl="0">
            <a:defRPr sz="1600" b="0">
              <a:solidFill>
                <a:srgbClr val="1A1A1A"/>
              </a:solidFill>
              <a:latin typeface="+mn-lt"/>
            </a:defRPr>
          </a:pPr>
          <a:endParaRPr lang="it-IT"/>
        </a:p>
      </c:txPr>
    </c:legend>
    <c:plotVisOnly val="1"/>
    <c:dispBlanksAs val="zero"/>
    <c:showDLblsOverMax val="1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90-1DBF-4663-AB18-FD26C95EC7B4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F9848-3323-46CD-B8DF-23090591025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9317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4491ED-56D3-4375-977F-FA3F9F1C0D1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305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04d310fec0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1" name="Google Shape;381;g304d310fec0_0_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La slide è in inglese, deve essere tradotta in italiano. </a:t>
            </a:r>
            <a:endParaRPr dirty="0"/>
          </a:p>
        </p:txBody>
      </p:sp>
      <p:sp>
        <p:nvSpPr>
          <p:cNvPr id="382" name="Google Shape;382;g304d310fec0_0_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9056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Fare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9554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313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5495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5579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555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/>
              <a:t>STARS: Coinvolto un panel di </a:t>
            </a:r>
            <a:r>
              <a:rPr lang="it-IT" sz="1200" b="1" dirty="0"/>
              <a:t>valutatori </a:t>
            </a:r>
            <a:r>
              <a:rPr lang="it-IT" sz="1200" b="1" dirty="0">
                <a:highlight>
                  <a:srgbClr val="FFFF00"/>
                </a:highlight>
              </a:rPr>
              <a:t>esclusivamente</a:t>
            </a:r>
            <a:r>
              <a:rPr lang="it-IT" sz="1200" b="1" dirty="0"/>
              <a:t> internazionali</a:t>
            </a:r>
            <a:r>
              <a:rPr lang="it-IT" sz="1200" dirty="0"/>
              <a:t> con esperienza di valutazione/finanziamento ERC. </a:t>
            </a:r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1513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/>
              <a:t>STARS: Coinvolto un panel di </a:t>
            </a:r>
            <a:r>
              <a:rPr lang="it-IT" sz="1200" b="1" dirty="0"/>
              <a:t>valutatori </a:t>
            </a:r>
            <a:r>
              <a:rPr lang="it-IT" sz="1200" b="1" dirty="0">
                <a:highlight>
                  <a:srgbClr val="FFFF00"/>
                </a:highlight>
              </a:rPr>
              <a:t>esclusivamente</a:t>
            </a:r>
            <a:r>
              <a:rPr lang="it-IT" sz="1200" b="1" dirty="0"/>
              <a:t> internazionali</a:t>
            </a:r>
            <a:r>
              <a:rPr lang="it-IT" sz="1200" dirty="0"/>
              <a:t> con esperienza di valutazione/finanziamento ERC. </a:t>
            </a:r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4600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491ED-56D3-4375-977F-FA3F9F1C0D1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899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25D851-F614-4053-AE36-0812C0627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A3B9713-8F04-419C-BF15-9C5041142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21446F-FA65-4EC3-AAF1-4F5D40A23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BFE3CBF-6847-48E6-826E-B12C9086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DBBE80A-8422-4746-A258-CDD54F33A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7223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57D049-9620-473B-831E-562708D1B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E1D393C-9068-44C7-8DF8-38DECB6759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B91B11D-C07A-4294-A3CF-63B6E5FC8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04C3C-C575-40C4-AB8C-27A1C2D0B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B7EB70-ABFF-490B-ABD5-C09E4CB6B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32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841BE1E-2934-4369-A0EB-B21110ADA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4A702CE-8183-419E-B3B4-5BB7CCD3F4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6AFA94-ABC4-46AE-BADA-2769BEBD8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884F70-A746-46F5-B90D-8EA61661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54A05DD-BD46-4331-B219-2B98F06D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721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383B4F46-4564-BD98-9A70-890134ABAB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B307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Ins="360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it-IT" altLang="it-IT" sz="2400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4" name="Immagine 6">
            <a:extLst>
              <a:ext uri="{FF2B5EF4-FFF2-40B4-BE49-F238E27FC236}">
                <a16:creationId xmlns:a16="http://schemas.microsoft.com/office/drawing/2014/main" id="{7A2A5C85-D8F9-95C2-D93A-D6AAA8D0129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41398" y="1159934"/>
            <a:ext cx="4709207" cy="21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DE965153-D1B8-47F9-ECA7-A02B37578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594" y="3285951"/>
            <a:ext cx="9096815" cy="12903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6" name="Segnaposto testo 13">
            <a:extLst>
              <a:ext uri="{FF2B5EF4-FFF2-40B4-BE49-F238E27FC236}">
                <a16:creationId xmlns:a16="http://schemas.microsoft.com/office/drawing/2014/main" id="{1D13A2E7-1F45-2252-AAE6-76F193D9D5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5527" y="4741033"/>
            <a:ext cx="6320949" cy="7580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23214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B4D642F2-5021-578D-0B5A-F0C9826C56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-1" y="0"/>
            <a:ext cx="12192001" cy="1138767"/>
          </a:xfrm>
          <a:prstGeom prst="rect">
            <a:avLst/>
          </a:prstGeom>
          <a:solidFill>
            <a:srgbClr val="B3071B"/>
          </a:solidFill>
          <a:ln w="9525">
            <a:noFill/>
            <a:miter lim="800000"/>
            <a:headEnd/>
            <a:tailEnd/>
          </a:ln>
        </p:spPr>
        <p:txBody>
          <a:bodyPr wrap="none" lIns="72000" rIns="360000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endParaRPr lang="it-IT" altLang="it-IT" sz="2400" dirty="0">
              <a:solidFill>
                <a:schemeClr val="bg1"/>
              </a:solidFill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3A4080AB-402D-FB91-8F6E-E1F4FB36C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000" y="1153221"/>
            <a:ext cx="11736000" cy="1188000"/>
          </a:xfrm>
        </p:spPr>
        <p:txBody>
          <a:bodyPr>
            <a:normAutofit/>
          </a:bodyPr>
          <a:lstStyle>
            <a:lvl1pPr>
              <a:defRPr sz="3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0" hasCustomPrompt="1"/>
          </p:nvPr>
        </p:nvSpPr>
        <p:spPr>
          <a:xfrm>
            <a:off x="6179127" y="2592996"/>
            <a:ext cx="5663346" cy="3859558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it-IT" dirty="0"/>
              <a:t>Inserire testo</a:t>
            </a:r>
          </a:p>
        </p:txBody>
      </p:sp>
      <p:sp>
        <p:nvSpPr>
          <p:cNvPr id="11" name="Segnaposto contenuto 2"/>
          <p:cNvSpPr>
            <a:spLocks noGrp="1"/>
          </p:cNvSpPr>
          <p:nvPr>
            <p:ph sz="quarter" idx="11" hasCustomPrompt="1"/>
          </p:nvPr>
        </p:nvSpPr>
        <p:spPr>
          <a:xfrm>
            <a:off x="1215640" y="2592996"/>
            <a:ext cx="3781233" cy="179427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it-IT" dirty="0"/>
              <a:t>Inserire testo</a:t>
            </a:r>
          </a:p>
        </p:txBody>
      </p:sp>
      <p:sp>
        <p:nvSpPr>
          <p:cNvPr id="12" name="Segnaposto contenuto 2"/>
          <p:cNvSpPr>
            <a:spLocks noGrp="1"/>
          </p:cNvSpPr>
          <p:nvPr>
            <p:ph sz="quarter" idx="12" hasCustomPrompt="1"/>
          </p:nvPr>
        </p:nvSpPr>
        <p:spPr>
          <a:xfrm>
            <a:off x="1215640" y="4777396"/>
            <a:ext cx="3781234" cy="179427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it-IT" dirty="0"/>
              <a:t>Inserire testo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1A703DA-C362-E452-CF6A-3D365299A2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000" y="147563"/>
            <a:ext cx="1885998" cy="84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42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383B4F46-4564-BD98-9A70-890134ABAB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B307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Ins="360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endParaRPr lang="it-IT" altLang="it-IT" sz="2400" dirty="0">
              <a:solidFill>
                <a:schemeClr val="bg1"/>
              </a:solidFill>
            </a:endParaRPr>
          </a:p>
        </p:txBody>
      </p:sp>
      <p:pic>
        <p:nvPicPr>
          <p:cNvPr id="8" name="Immagine 6">
            <a:extLst>
              <a:ext uri="{FF2B5EF4-FFF2-40B4-BE49-F238E27FC236}">
                <a16:creationId xmlns:a16="http://schemas.microsoft.com/office/drawing/2014/main" id="{38BF697F-4C3F-B44D-F6C6-3D1E0DC6197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01099" y="2269068"/>
            <a:ext cx="5189805" cy="23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947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olo e testo verticale">
  <p:cSld name="5_Titolo e testo vertical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-1" y="0"/>
            <a:ext cx="12192000" cy="1138800"/>
          </a:xfrm>
          <a:prstGeom prst="rect">
            <a:avLst/>
          </a:prstGeom>
          <a:solidFill>
            <a:srgbClr val="AA0004"/>
          </a:solidFill>
          <a:ln>
            <a:noFill/>
          </a:ln>
        </p:spPr>
        <p:txBody>
          <a:bodyPr spcFirstLastPara="1" wrap="square" lIns="72000" tIns="45700" rIns="36000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456000" y="1153221"/>
            <a:ext cx="117360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1"/>
          </p:nvPr>
        </p:nvSpPr>
        <p:spPr>
          <a:xfrm>
            <a:off x="6179127" y="2592996"/>
            <a:ext cx="5663200" cy="38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2"/>
          </p:nvPr>
        </p:nvSpPr>
        <p:spPr>
          <a:xfrm>
            <a:off x="1215640" y="2592996"/>
            <a:ext cx="3781200" cy="17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3"/>
          </p:nvPr>
        </p:nvSpPr>
        <p:spPr>
          <a:xfrm>
            <a:off x="1215640" y="4777396"/>
            <a:ext cx="3781200" cy="17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72" name="Google Shape;72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56001" y="147563"/>
            <a:ext cx="1885999" cy="843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235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9BE6D1-B1AA-4CBB-BA2A-1B28A751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A2AD4A5-8445-484C-9A6F-B95B82C43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FC6EF0D-0291-488E-8725-18713FC8F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7D80FB0-F5C9-4CD7-ACA2-8C0138476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78F019-39C8-4E50-8495-CBEC2F4D0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640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7E3E88-8FBC-42E6-83FC-2F8D7E747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68ED7A-1F12-4209-B50C-E1F29B23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3ACCA7-6E40-4291-9BD0-1780B3871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2D77CB-D625-4A45-BCA2-90C542D93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4252D6C-1628-40D1-AE63-7CD15AB82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063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5FC36B-0935-4538-A044-DFD47C6D5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827F9A4-22C7-4ADD-A858-4F2B45936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F518A72-33C5-4669-A0CE-243A7BCF0C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7F0C7FF-1A42-464E-9E9D-E96389DAE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54356C5-1D4A-4458-B33F-5DF547ACE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0BC6591-7F84-4D20-AA53-16AE6C6B8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352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7A8166-B97C-4448-ACFD-74AE38E4B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F512747-C49C-4E1C-BC56-CA8100175D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08959B1-1A4C-4FD0-BC1F-F310FB7095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5907640-A5C8-4CD1-8EA8-98EB8D52B1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4AECDB4-1F0D-41E2-BC13-7953260582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324C716-B90D-484F-8893-57798A348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B99D093-B6C0-4392-8173-058573347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1BB362E-C644-419E-B8DE-4915F418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22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761AC8-7053-4F82-8F74-BB34350C8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01E86D6-8EB0-4C4F-854A-50C8DD465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8B3C82F-30B3-4A5B-BAEC-B05FB5B12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EBF9F40-5EDC-4866-ADC2-8743E2FAF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815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003D5E5-752A-4591-A5B9-0ED37E766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420FA97-B0AD-472B-8DFF-DF0DC9CE6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D2DB5A-DEE6-4B5B-B8FB-BB36EECAD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93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B45E3F-4142-47C2-B0F2-742BFBE9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33C6AAA-DF06-4695-B8FD-32C6AD48C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38A9EC4-C81C-4187-9DAF-65B1BCD36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D8E128-6AE0-4009-B5FE-4B30CCB7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5CC52B1-154E-4F2C-A634-408826387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800A91F-7088-4E8E-8DC9-393A19697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08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DE94A4-87AB-400E-B31E-D06ACE16C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E59DBF2-66D1-437B-A9CE-E2A52F07F6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EE2A5ED-5AFB-4ADC-AD56-08FEA93F1A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F6AE299-4131-4C66-8D90-07356D66F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1FB36D4-3F93-4725-AFEE-669848E86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E4EA4CF-0CA5-4134-833C-9CE7183D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6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624D2BA-087C-4519-A929-BFEA1F22D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A6D79C9-ED1D-4369-B66C-3E9D0DC8B8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5639E3F-493A-4931-93AC-2532619A8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82254-4DE9-46C5-93C4-D7385663753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F1D4F8-EE7D-40F2-8E64-686733E4FE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0CF088E-9BAD-465E-86FF-871C25390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F006D-FA0D-4074-9066-DC7DC2EEF6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966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10.jpeg"/><Relationship Id="rId18" Type="http://schemas.openxmlformats.org/officeDocument/2006/relationships/hyperlink" Target="http://www.google.it/url?sa=i&amp;rct=j&amp;q=&amp;esrc=s&amp;source=images&amp;cd=&amp;cad=rja&amp;uact=8&amp;ved=0CAcQjRxqFQoTCPzZqPq59MgCFYNcGgodHwsBxw&amp;url=http://www.ogs.trieste.it/it/content/ogs-ha-ricevuto-dalla-commissione-europea-il-logo-hr-excellence-research-diventando-il-primo&amp;psig=AFQjCNF8XqqE-YquFxb8d4WhBORP_fC8Lg&amp;ust=1446646910528644" TargetMode="External"/><Relationship Id="rId3" Type="http://schemas.openxmlformats.org/officeDocument/2006/relationships/image" Target="../media/image23.png"/><Relationship Id="rId21" Type="http://schemas.openxmlformats.org/officeDocument/2006/relationships/image" Target="../media/image35.png"/><Relationship Id="rId7" Type="http://schemas.openxmlformats.org/officeDocument/2006/relationships/image" Target="../media/image27.png"/><Relationship Id="rId12" Type="http://schemas.openxmlformats.org/officeDocument/2006/relationships/image" Target="../media/image12.jpe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2.png"/><Relationship Id="rId20" Type="http://schemas.openxmlformats.org/officeDocument/2006/relationships/hyperlink" Target="mailto:individual.grants@unipd.it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11.jpeg"/><Relationship Id="rId10" Type="http://schemas.openxmlformats.org/officeDocument/2006/relationships/image" Target="../media/image30.png"/><Relationship Id="rId19" Type="http://schemas.openxmlformats.org/officeDocument/2006/relationships/image" Target="../media/image34.jpg"/><Relationship Id="rId4" Type="http://schemas.openxmlformats.org/officeDocument/2006/relationships/image" Target="../media/image24.png"/><Relationship Id="rId9" Type="http://schemas.openxmlformats.org/officeDocument/2006/relationships/image" Target="../media/image29.jpg"/><Relationship Id="rId14" Type="http://schemas.openxmlformats.org/officeDocument/2006/relationships/image" Target="../media/image13.jpeg"/><Relationship Id="rId22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unipd.it/en/msca-seal-excellence-unipd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www.unipd.it/en/msca-marathon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s://www.unipd.it/en/talent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hyperlink" Target="http://www.unipd.it/en/stars" TargetMode="Externa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0B755A-178B-294C-A4BF-51D43D1E28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593" y="3450646"/>
            <a:ext cx="9096815" cy="1290388"/>
          </a:xfrm>
        </p:spPr>
        <p:txBody>
          <a:bodyPr>
            <a:noAutofit/>
          </a:bodyPr>
          <a:lstStyle/>
          <a:p>
            <a:pPr algn="ctr"/>
            <a:r>
              <a:rPr lang="it-IT" altLang="it-IT" sz="2667" b="1" i="1" dirty="0">
                <a:latin typeface="Arial Narrow" panose="020B0606020202030204" pitchFamily="34" charset="0"/>
              </a:rPr>
              <a:t>I servizi di supporto ai progetti di ricerca individuali (ERC e MSCA)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731D6C7-9D3C-5297-3E90-7EB28A687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45026" y="4788798"/>
            <a:ext cx="7301948" cy="157224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it-IT" altLang="it-IT" sz="2133" dirty="0">
                <a:latin typeface="Arial Narrow" panose="020B0606020202030204" pitchFamily="34" charset="0"/>
              </a:rPr>
              <a:t>3 luglio 2025 </a:t>
            </a:r>
            <a:br>
              <a:rPr lang="it-IT" altLang="it-IT" sz="2133" dirty="0">
                <a:latin typeface="Arial Narrow" panose="020B0606020202030204" pitchFamily="34" charset="0"/>
              </a:rPr>
            </a:br>
            <a:r>
              <a:rPr lang="it-IT" altLang="it-IT" sz="2133" dirty="0">
                <a:latin typeface="Arial Narrow" panose="020B0606020202030204" pitchFamily="34" charset="0"/>
              </a:rPr>
              <a:t>Francesca Mura e Andrea Berti</a:t>
            </a:r>
          </a:p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it-IT" altLang="it-IT" sz="2133" dirty="0">
                <a:latin typeface="Arial Narrow" panose="020B0606020202030204" pitchFamily="34" charset="0"/>
              </a:rPr>
              <a:t>Ufficio Ricerca Internazionale</a:t>
            </a:r>
            <a:br>
              <a:rPr lang="it-IT" altLang="it-IT" sz="2133" dirty="0">
                <a:latin typeface="Arial Narrow" panose="020B0606020202030204" pitchFamily="34" charset="0"/>
              </a:rPr>
            </a:br>
            <a:r>
              <a:rPr lang="it-IT" altLang="it-IT" sz="2133" dirty="0">
                <a:latin typeface="Arial Narrow" panose="020B0606020202030204" pitchFamily="34" charset="0"/>
              </a:rPr>
              <a:t>Università di Padova</a:t>
            </a:r>
          </a:p>
        </p:txBody>
      </p:sp>
    </p:spTree>
    <p:extLst>
      <p:ext uri="{BB962C8B-B14F-4D97-AF65-F5344CB8AC3E}">
        <p14:creationId xmlns:p14="http://schemas.microsoft.com/office/powerpoint/2010/main" val="278617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0"/>
          <p:cNvSpPr/>
          <p:nvPr/>
        </p:nvSpPr>
        <p:spPr>
          <a:xfrm>
            <a:off x="2194000" y="2197017"/>
            <a:ext cx="7804000" cy="632400"/>
          </a:xfrm>
          <a:prstGeom prst="rect">
            <a:avLst/>
          </a:prstGeom>
          <a:noFill/>
          <a:ln w="9525" cap="flat" cmpd="sng">
            <a:solidFill>
              <a:srgbClr val="AA00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it" sz="1867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		</a:t>
            </a:r>
            <a:endParaRPr sz="1867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85" name="Google Shape;385;p60"/>
          <p:cNvSpPr/>
          <p:nvPr/>
        </p:nvSpPr>
        <p:spPr>
          <a:xfrm>
            <a:off x="2194167" y="4843033"/>
            <a:ext cx="7804000" cy="916038"/>
          </a:xfrm>
          <a:prstGeom prst="rect">
            <a:avLst/>
          </a:prstGeom>
          <a:noFill/>
          <a:ln w="9525" cap="flat" cmpd="sng">
            <a:solidFill>
              <a:srgbClr val="AA00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386" name="Google Shape;386;p60"/>
          <p:cNvGrpSpPr/>
          <p:nvPr/>
        </p:nvGrpSpPr>
        <p:grpSpPr>
          <a:xfrm>
            <a:off x="10176181" y="2134395"/>
            <a:ext cx="1971987" cy="3624676"/>
            <a:chOff x="7479736" y="1083125"/>
            <a:chExt cx="1478990" cy="2718507"/>
          </a:xfrm>
        </p:grpSpPr>
        <p:pic>
          <p:nvPicPr>
            <p:cNvPr id="387" name="Google Shape;387;p6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592455" y="1083125"/>
              <a:ext cx="1059087" cy="6600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6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556341" y="1804350"/>
              <a:ext cx="1181859" cy="530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6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572671" y="2379847"/>
              <a:ext cx="641185" cy="4802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6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238215" y="2301883"/>
              <a:ext cx="548860" cy="548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1" name="Google Shape;391;p60" descr="The Arqus Alliance takes its first step towards the official start of a  long-term vision | Università di Padova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479736" y="3459389"/>
              <a:ext cx="1020697" cy="342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2" name="Google Shape;392;p60" descr="NATIONAL INSTITUTES OF HEALTH (NIH)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446869" y="3158558"/>
              <a:ext cx="511857" cy="511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60" descr="LIFE programme - Wikipedia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574373" y="2931442"/>
              <a:ext cx="606075" cy="4381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60" descr="EU4HEALTH – call 202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211408" y="2949921"/>
              <a:ext cx="710606" cy="20542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5" name="Google Shape;395;p60"/>
          <p:cNvGrpSpPr/>
          <p:nvPr/>
        </p:nvGrpSpPr>
        <p:grpSpPr>
          <a:xfrm>
            <a:off x="75763" y="2150859"/>
            <a:ext cx="1802117" cy="3055571"/>
            <a:chOff x="56822" y="1079744"/>
            <a:chExt cx="1351588" cy="2291678"/>
          </a:xfrm>
        </p:grpSpPr>
        <p:pic>
          <p:nvPicPr>
            <p:cNvPr id="396" name="Google Shape;396;p60" descr="Risultati immagini per ERC logo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5294" y="1079744"/>
              <a:ext cx="776504" cy="5109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" name="Google Shape;397;p60" descr="F:\ARRI-RicInt\UFFICIO RICERCA INTERNAZIONALE\WEB e Comunicazione\LOGHI UNIPD\SEAL-OF-EXCELLENCE.jpg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763634" y="2140937"/>
              <a:ext cx="644776" cy="60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8" name="Google Shape;398;p60" descr="F:\ARRI-RicInt\UFFICIO RICERCA INTERNAZIONALE\WEB e Comunicazione\LOGHI UNIPD\STARS.jpg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56822" y="2129309"/>
              <a:ext cx="646416" cy="6063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60" descr="F:\ARRI-RicInt\UFFICIO RICERCA INTERNAZIONALE\WEB e Comunicazione\LOGHI UNIPD\MSCA.jpg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755271" y="1513346"/>
              <a:ext cx="646416" cy="6063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0" name="Google Shape;400;p60" descr="F:\ARRI-RicInt\UFFICIO RICERCA INTERNAZIONALE\WEB e Comunicazione\LOGHI UNIPD\Talent.jpg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65199" y="1517035"/>
              <a:ext cx="646416" cy="6063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Google Shape;401;p6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271426" y="2755458"/>
              <a:ext cx="953258" cy="2697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60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892518" y="1120171"/>
              <a:ext cx="371922" cy="3719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p60" descr="http://www.ogs.trieste.it/sites/default/files/hr_01.jpg">
              <a:hlinkClick r:id="rId18"/>
            </p:cNvPr>
            <p:cNvPicPr preferRelativeResize="0"/>
            <p:nvPr/>
          </p:nvPicPr>
          <p:blipFill rotWithShape="1">
            <a:blip r:embed="rId19">
              <a:alphaModFix/>
            </a:blip>
            <a:srcRect/>
            <a:stretch/>
          </p:blipFill>
          <p:spPr>
            <a:xfrm>
              <a:off x="177725" y="3070911"/>
              <a:ext cx="502535" cy="30051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5" name="Google Shape;405;p60"/>
          <p:cNvSpPr txBox="1"/>
          <p:nvPr/>
        </p:nvSpPr>
        <p:spPr>
          <a:xfrm>
            <a:off x="3861900" y="2213670"/>
            <a:ext cx="4421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it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Direttrice: </a:t>
            </a:r>
            <a:r>
              <a:rPr lang="it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Francesca Mura</a:t>
            </a:r>
            <a:endParaRPr sz="3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406" name="Google Shape;406;p60"/>
          <p:cNvGrpSpPr/>
          <p:nvPr/>
        </p:nvGrpSpPr>
        <p:grpSpPr>
          <a:xfrm>
            <a:off x="2194085" y="3146160"/>
            <a:ext cx="7803833" cy="1437600"/>
            <a:chOff x="1495425" y="1902420"/>
            <a:chExt cx="5852875" cy="1078200"/>
          </a:xfrm>
        </p:grpSpPr>
        <p:sp>
          <p:nvSpPr>
            <p:cNvPr id="407" name="Google Shape;407;p60"/>
            <p:cNvSpPr txBox="1"/>
            <p:nvPr/>
          </p:nvSpPr>
          <p:spPr>
            <a:xfrm>
              <a:off x="1495425" y="1902420"/>
              <a:ext cx="2826000" cy="1078200"/>
            </a:xfrm>
            <a:prstGeom prst="rect">
              <a:avLst/>
            </a:prstGeom>
            <a:noFill/>
            <a:ln w="28575" cap="flat" cmpd="sng">
              <a:solidFill>
                <a:srgbClr val="AA00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/>
            <a:p>
              <a:pPr algn="ctr" defTabSz="1219170">
                <a:buClr>
                  <a:srgbClr val="C00000"/>
                </a:buClr>
                <a:buSzPts val="1400"/>
              </a:pPr>
              <a:endParaRPr sz="1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SETTORE FINANZIAMENTI INDIVIDUALI</a:t>
              </a:r>
              <a:endParaRPr sz="16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u="sng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hlinkClick r:id="rId2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individual.grants@unipd.it</a:t>
              </a:r>
              <a:endParaRPr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endParaRPr sz="1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Caposettore: </a:t>
              </a:r>
              <a:r>
                <a:rPr lang="it" sz="16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Viviana Gialain</a:t>
              </a:r>
              <a:endParaRPr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lnSpc>
                  <a:spcPct val="120000"/>
                </a:lnSpc>
                <a:buClr>
                  <a:srgbClr val="000000"/>
                </a:buClr>
                <a:buSzPts val="1400"/>
              </a:pPr>
              <a:endParaRPr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000000"/>
                </a:buClr>
                <a:buSzPts val="1400"/>
              </a:pPr>
              <a:endParaRPr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000000"/>
                </a:buClr>
                <a:buSzPts val="1400"/>
              </a:pPr>
              <a:endParaRPr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08" name="Google Shape;408;p60"/>
            <p:cNvSpPr txBox="1"/>
            <p:nvPr/>
          </p:nvSpPr>
          <p:spPr>
            <a:xfrm>
              <a:off x="4522300" y="1902420"/>
              <a:ext cx="2826000" cy="1078200"/>
            </a:xfrm>
            <a:prstGeom prst="rect">
              <a:avLst/>
            </a:prstGeom>
            <a:noFill/>
            <a:ln w="9525" cap="flat" cmpd="sng">
              <a:solidFill>
                <a:srgbClr val="AA00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/>
            <a:p>
              <a:pPr algn="ctr" defTabSz="1219170">
                <a:buClr>
                  <a:srgbClr val="C00000"/>
                </a:buClr>
                <a:buSzPts val="1400"/>
              </a:pPr>
              <a:endParaRPr sz="1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-IT" sz="1600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SETTORE PROGETTI</a:t>
              </a: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COLLABORATIVI</a:t>
              </a:r>
              <a:endParaRPr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u="sng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collaborative.grants@unipd.it</a:t>
              </a:r>
              <a:endParaRPr sz="1600" b="1" u="sng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000000"/>
                </a:buClr>
                <a:buSzPts val="1400"/>
              </a:pPr>
              <a:endParaRPr sz="1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C00000"/>
                </a:buClr>
                <a:buSzPts val="1400"/>
              </a:pPr>
              <a:r>
                <a:rPr lang="it" sz="1600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Caposettore: </a:t>
              </a:r>
              <a:r>
                <a:rPr lang="it" sz="16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Laura Drigo</a:t>
              </a:r>
              <a:endParaRPr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defTabSz="1219170">
                <a:buClr>
                  <a:srgbClr val="000000"/>
                </a:buClr>
                <a:buSzPts val="1400"/>
              </a:pPr>
              <a:endParaRPr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409" name="Google Shape;409;p60"/>
          <p:cNvSpPr txBox="1"/>
          <p:nvPr/>
        </p:nvSpPr>
        <p:spPr>
          <a:xfrm>
            <a:off x="2194100" y="4881432"/>
            <a:ext cx="7757200" cy="85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buSzPts val="1100"/>
            </a:pPr>
            <a:r>
              <a:rPr lang="it" sz="1733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EU RESEARCH HUB</a:t>
            </a:r>
            <a:endParaRPr sz="1733" b="1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it-IT" sz="16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Research</a:t>
            </a:r>
            <a:r>
              <a:rPr lang="it-IT"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Advisor con competenze nei tre domini disciplinari ERC</a:t>
            </a:r>
            <a:endParaRPr sz="16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10" name="Google Shape;410;p60"/>
          <p:cNvSpPr txBox="1"/>
          <p:nvPr/>
        </p:nvSpPr>
        <p:spPr>
          <a:xfrm>
            <a:off x="1117800" y="1469867"/>
            <a:ext cx="9956400" cy="410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1400"/>
            </a:pPr>
            <a:r>
              <a:rPr lang="it" sz="2667" b="1" kern="0" dirty="0">
                <a:solidFill>
                  <a:srgbClr val="B3071B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Ufficio Ricerca Internazionale</a:t>
            </a:r>
            <a:endParaRPr sz="2667" b="1" kern="0" dirty="0">
              <a:solidFill>
                <a:srgbClr val="B3071B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2" name="Titolo 1">
            <a:extLst>
              <a:ext uri="{FF2B5EF4-FFF2-40B4-BE49-F238E27FC236}">
                <a16:creationId xmlns:a16="http://schemas.microsoft.com/office/drawing/2014/main" id="{146AED5E-1A4E-47B5-B88E-639D61CFEC32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Le risorse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A0EF3E5-8551-4517-81C1-1819B6C00C5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3009" y="5195232"/>
            <a:ext cx="1390340" cy="55461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DC8BB36-1D78-4A86-BF3E-0C66DDDCA201}"/>
              </a:ext>
            </a:extLst>
          </p:cNvPr>
          <p:cNvSpPr txBox="1"/>
          <p:nvPr/>
        </p:nvSpPr>
        <p:spPr>
          <a:xfrm>
            <a:off x="361902" y="5577592"/>
            <a:ext cx="18916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Unipd</a:t>
            </a:r>
            <a:r>
              <a:rPr lang="it-IT" sz="1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10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Starting</a:t>
            </a:r>
            <a:r>
              <a:rPr lang="it-IT" sz="1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Package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F42651D5-A289-48C4-BC75-3449A1E904A1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13610" b="18053"/>
          <a:stretch/>
        </p:blipFill>
        <p:spPr>
          <a:xfrm>
            <a:off x="850958" y="4804317"/>
            <a:ext cx="1111178" cy="3923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089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5422F7C3-E68B-4C4C-B48F-A87F0AABB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12" y="1257868"/>
            <a:ext cx="982424" cy="991859"/>
          </a:xfrm>
          <a:prstGeom prst="rect">
            <a:avLst/>
          </a:prstGeom>
        </p:spPr>
      </p:pic>
      <p:sp>
        <p:nvSpPr>
          <p:cNvPr id="23" name="Titolo 1">
            <a:extLst>
              <a:ext uri="{FF2B5EF4-FFF2-40B4-BE49-F238E27FC236}">
                <a16:creationId xmlns:a16="http://schemas.microsoft.com/office/drawing/2014/main" id="{93D66A2C-B2BB-480F-8F0C-6EBFF207D777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I risultati MSCA-PF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Chart 24">
            <a:extLst>
              <a:ext uri="{FF2B5EF4-FFF2-40B4-BE49-F238E27FC236}">
                <a16:creationId xmlns:a16="http://schemas.microsoft.com/office/drawing/2014/main" id="{CACF8DD1-88B6-4068-81D9-EAB349D7CD95}"/>
              </a:ext>
            </a:extLst>
          </p:cNvPr>
          <p:cNvGraphicFramePr>
            <a:graphicFrameLocks/>
          </p:cNvGraphicFramePr>
          <p:nvPr/>
        </p:nvGraphicFramePr>
        <p:xfrm>
          <a:off x="1302327" y="1764143"/>
          <a:ext cx="9587346" cy="4396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C7306FD6-1B4D-495E-8BAB-10CFED55355C}"/>
              </a:ext>
            </a:extLst>
          </p:cNvPr>
          <p:cNvCxnSpPr/>
          <p:nvPr/>
        </p:nvCxnSpPr>
        <p:spPr>
          <a:xfrm>
            <a:off x="2171700" y="5553075"/>
            <a:ext cx="5181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2D8CEA4-FD09-4B0D-9734-2104930D797D}"/>
              </a:ext>
            </a:extLst>
          </p:cNvPr>
          <p:cNvSpPr txBox="1"/>
          <p:nvPr/>
        </p:nvSpPr>
        <p:spPr>
          <a:xfrm>
            <a:off x="2900362" y="5579864"/>
            <a:ext cx="113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/>
              <a:t>H2020</a:t>
            </a:r>
            <a:endParaRPr lang="en-GB" sz="1200" b="1" dirty="0"/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80349BFC-B65E-4C7A-8147-353572561582}"/>
              </a:ext>
            </a:extLst>
          </p:cNvPr>
          <p:cNvCxnSpPr>
            <a:cxnSpLocks/>
          </p:cNvCxnSpPr>
          <p:nvPr/>
        </p:nvCxnSpPr>
        <p:spPr>
          <a:xfrm>
            <a:off x="7724775" y="5553075"/>
            <a:ext cx="27908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0C1245B-DD14-46C8-8BED-4EC754CB58D5}"/>
              </a:ext>
            </a:extLst>
          </p:cNvPr>
          <p:cNvSpPr txBox="1"/>
          <p:nvPr/>
        </p:nvSpPr>
        <p:spPr>
          <a:xfrm>
            <a:off x="8472487" y="5579864"/>
            <a:ext cx="1528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/>
              <a:t>Horizon Europe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3372603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.">
            <a:extLst>
              <a:ext uri="{FF2B5EF4-FFF2-40B4-BE49-F238E27FC236}">
                <a16:creationId xmlns:a16="http://schemas.microsoft.com/office/drawing/2014/main" id="{263FA5E3-8FE8-4A2A-81BE-7A9ABCC5B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54" y="1426779"/>
            <a:ext cx="890724" cy="876346"/>
          </a:xfrm>
          <a:prstGeom prst="rect">
            <a:avLst/>
          </a:prstGeom>
        </p:spPr>
      </p:pic>
      <p:graphicFrame>
        <p:nvGraphicFramePr>
          <p:cNvPr id="8" name="Chart 3" title="Grafico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1686571"/>
              </p:ext>
            </p:extLst>
          </p:nvPr>
        </p:nvGraphicFramePr>
        <p:xfrm>
          <a:off x="1854777" y="1426779"/>
          <a:ext cx="8482446" cy="4798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olo 1">
            <a:extLst>
              <a:ext uri="{FF2B5EF4-FFF2-40B4-BE49-F238E27FC236}">
                <a16:creationId xmlns:a16="http://schemas.microsoft.com/office/drawing/2014/main" id="{FC02526D-458E-4043-BF2A-C45E02BE8C9E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I risultati ERC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0D4F9E2-03BC-48B4-82F3-291F83114CD5}"/>
              </a:ext>
            </a:extLst>
          </p:cNvPr>
          <p:cNvSpPr txBox="1"/>
          <p:nvPr/>
        </p:nvSpPr>
        <p:spPr>
          <a:xfrm>
            <a:off x="3395662" y="5579864"/>
            <a:ext cx="113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/>
              <a:t>H2020</a:t>
            </a:r>
            <a:endParaRPr lang="en-GB" sz="1200" b="1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6547720-ADFE-47F6-ACB1-5D4DB775D142}"/>
              </a:ext>
            </a:extLst>
          </p:cNvPr>
          <p:cNvSpPr txBox="1"/>
          <p:nvPr/>
        </p:nvSpPr>
        <p:spPr>
          <a:xfrm>
            <a:off x="8331993" y="5522714"/>
            <a:ext cx="1528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/>
              <a:t>Horizon Europe</a:t>
            </a:r>
            <a:endParaRPr lang="en-GB" sz="1200" b="1" dirty="0"/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94BC4CDC-F2E7-4715-B6E8-3B0A54BD97ED}"/>
              </a:ext>
            </a:extLst>
          </p:cNvPr>
          <p:cNvCxnSpPr>
            <a:cxnSpLocks/>
          </p:cNvCxnSpPr>
          <p:nvPr/>
        </p:nvCxnSpPr>
        <p:spPr>
          <a:xfrm>
            <a:off x="2790825" y="5553075"/>
            <a:ext cx="437197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E59673DD-9A0E-4B95-85A8-78C0F6DDB250}"/>
              </a:ext>
            </a:extLst>
          </p:cNvPr>
          <p:cNvCxnSpPr>
            <a:cxnSpLocks/>
          </p:cNvCxnSpPr>
          <p:nvPr/>
        </p:nvCxnSpPr>
        <p:spPr>
          <a:xfrm>
            <a:off x="7639050" y="5553075"/>
            <a:ext cx="23050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DD566D1-4EDE-46E3-9703-48E1D26DCEB5}"/>
              </a:ext>
            </a:extLst>
          </p:cNvPr>
          <p:cNvSpPr txBox="1"/>
          <p:nvPr/>
        </p:nvSpPr>
        <p:spPr>
          <a:xfrm>
            <a:off x="-66814" y="6519446"/>
            <a:ext cx="3309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/>
              <a:t>Main</a:t>
            </a:r>
            <a:r>
              <a:rPr lang="it-IT" sz="1600" i="1" dirty="0"/>
              <a:t> </a:t>
            </a:r>
            <a:r>
              <a:rPr lang="it-IT" sz="1600" i="1" dirty="0" err="1"/>
              <a:t>grants</a:t>
            </a:r>
            <a:r>
              <a:rPr lang="it-IT" sz="1600" i="1" dirty="0"/>
              <a:t>: </a:t>
            </a:r>
            <a:r>
              <a:rPr lang="it-IT" sz="1600" i="1" dirty="0" err="1"/>
              <a:t>StG</a:t>
            </a:r>
            <a:r>
              <a:rPr lang="it-IT" sz="1600" i="1" dirty="0"/>
              <a:t>, </a:t>
            </a:r>
            <a:r>
              <a:rPr lang="it-IT" sz="1600" i="1" dirty="0" err="1"/>
              <a:t>CoG</a:t>
            </a:r>
            <a:r>
              <a:rPr lang="it-IT" sz="1600" i="1" dirty="0"/>
              <a:t>, </a:t>
            </a:r>
            <a:r>
              <a:rPr lang="it-IT" sz="1600" i="1" dirty="0" err="1"/>
              <a:t>AdG</a:t>
            </a:r>
            <a:r>
              <a:rPr lang="it-IT" sz="1600" i="1" dirty="0"/>
              <a:t>, </a:t>
            </a:r>
            <a:r>
              <a:rPr lang="it-IT" sz="1600" i="1" dirty="0" err="1"/>
              <a:t>SyG</a:t>
            </a:r>
            <a:endParaRPr lang="it-IT" sz="1600" i="1" dirty="0"/>
          </a:p>
        </p:txBody>
      </p:sp>
    </p:spTree>
    <p:extLst>
      <p:ext uri="{BB962C8B-B14F-4D97-AF65-F5344CB8AC3E}">
        <p14:creationId xmlns:p14="http://schemas.microsoft.com/office/powerpoint/2010/main" val="3245550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5422F7C3-E68B-4C4C-B48F-A87F0AABB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734" y="2859720"/>
            <a:ext cx="1224272" cy="1236030"/>
          </a:xfrm>
          <a:prstGeom prst="rect">
            <a:avLst/>
          </a:prstGeom>
        </p:spPr>
      </p:pic>
      <p:pic>
        <p:nvPicPr>
          <p:cNvPr id="8" name="Picture 5" descr=".">
            <a:extLst>
              <a:ext uri="{FF2B5EF4-FFF2-40B4-BE49-F238E27FC236}">
                <a16:creationId xmlns:a16="http://schemas.microsoft.com/office/drawing/2014/main" id="{01F3C99F-EB2E-4C17-BF82-2DDA62A8A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9068" y="2961936"/>
            <a:ext cx="1482837" cy="1458901"/>
          </a:xfrm>
          <a:prstGeom prst="rect">
            <a:avLst/>
          </a:prstGeom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E5B763A1-0CBA-44D9-82DB-FA726AE56AFF}"/>
              </a:ext>
            </a:extLst>
          </p:cNvPr>
          <p:cNvSpPr txBox="1"/>
          <p:nvPr/>
        </p:nvSpPr>
        <p:spPr>
          <a:xfrm>
            <a:off x="7916419" y="4588021"/>
            <a:ext cx="3908868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ERC main grants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9B15A6A6-4909-404B-9CC4-A20913A3B925}"/>
              </a:ext>
            </a:extLst>
          </p:cNvPr>
          <p:cNvSpPr txBox="1"/>
          <p:nvPr/>
        </p:nvSpPr>
        <p:spPr>
          <a:xfrm>
            <a:off x="1283468" y="4434133"/>
            <a:ext cx="5155431" cy="707886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95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progetti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MSCA-PF in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totale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101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Seal of Excellence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ottenuti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dalla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CE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F4E528BF-B291-400C-BCA4-C771D7A9BCD7}"/>
              </a:ext>
            </a:extLst>
          </p:cNvPr>
          <p:cNvSpPr txBox="1"/>
          <p:nvPr/>
        </p:nvSpPr>
        <p:spPr>
          <a:xfrm>
            <a:off x="366713" y="1278465"/>
            <a:ext cx="1145857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UNIPD 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oggi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prima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Università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 Italia per 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numero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di 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MSCA Postdoctoral Fellowship e </a:t>
            </a:r>
          </a:p>
          <a:p>
            <a:pPr algn="ctr"/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numero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ERC finanziati in Horizon Europe (2021-2024)</a:t>
            </a:r>
            <a:endParaRPr lang="en-US" sz="2400" b="1" dirty="0">
              <a:solidFill>
                <a:srgbClr val="C00000"/>
              </a:solidFill>
              <a:highlight>
                <a:srgbClr val="EDEBE9"/>
              </a:highligh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D7597DA2-63A1-49FF-826D-C7B4D9C893FD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Focus Horizon Europe (2021-2027)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58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>
            <a:extLst>
              <a:ext uri="{FF2B5EF4-FFF2-40B4-BE49-F238E27FC236}">
                <a16:creationId xmlns:a16="http://schemas.microsoft.com/office/drawing/2014/main" id="{0CD7A7A1-E5AD-4925-BA91-E8B9C19CB5EA}"/>
              </a:ext>
            </a:extLst>
          </p:cNvPr>
          <p:cNvSpPr txBox="1"/>
          <p:nvPr/>
        </p:nvSpPr>
        <p:spPr>
          <a:xfrm>
            <a:off x="855714" y="1829520"/>
            <a:ext cx="10993385" cy="36901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proposte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presentate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qualità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delle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proposte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(es. MSCA Seal of Excellence)</a:t>
            </a:r>
          </a:p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progetti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finanziati</a:t>
            </a:r>
          </a:p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#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Dipartimenti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ospitano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progetti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ricercatrici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ricercatori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eccellenti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consapevolezza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sulle opportunità di finanziamento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5">
            <a:extLst>
              <a:ext uri="{FF2B5EF4-FFF2-40B4-BE49-F238E27FC236}">
                <a16:creationId xmlns:a16="http://schemas.microsoft.com/office/drawing/2014/main" id="{C8D66590-434F-4AE1-A9C5-0A4343B4169F}"/>
              </a:ext>
            </a:extLst>
          </p:cNvPr>
          <p:cNvCxnSpPr>
            <a:cxnSpLocks/>
          </p:cNvCxnSpPr>
          <p:nvPr/>
        </p:nvCxnSpPr>
        <p:spPr>
          <a:xfrm flipV="1">
            <a:off x="511114" y="1486620"/>
            <a:ext cx="0" cy="4590330"/>
          </a:xfrm>
          <a:prstGeom prst="straightConnector1">
            <a:avLst/>
          </a:prstGeom>
          <a:ln w="38100">
            <a:solidFill>
              <a:srgbClr val="C00000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oogle Shape;302;p22">
            <a:extLst>
              <a:ext uri="{FF2B5EF4-FFF2-40B4-BE49-F238E27FC236}">
                <a16:creationId xmlns:a16="http://schemas.microsoft.com/office/drawing/2014/main" id="{4AA0CDE2-F11D-493B-985E-7C2C2447242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5706" y="4010027"/>
            <a:ext cx="3206202" cy="286702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6" name="Google Shape;303;p22">
            <a:extLst>
              <a:ext uri="{FF2B5EF4-FFF2-40B4-BE49-F238E27FC236}">
                <a16:creationId xmlns:a16="http://schemas.microsoft.com/office/drawing/2014/main" id="{FAEE8319-F368-44DC-AFD8-384D256E251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18953" y="2332217"/>
            <a:ext cx="2073237" cy="166964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00A0EA12-0A0F-43FB-BF63-37E1D938DA64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Quale impatto atteso?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975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8B6E3F0-918F-4E59-A3AB-0AE23E91C075}"/>
              </a:ext>
            </a:extLst>
          </p:cNvPr>
          <p:cNvSpPr txBox="1"/>
          <p:nvPr/>
        </p:nvSpPr>
        <p:spPr>
          <a:xfrm>
            <a:off x="3899572" y="6472981"/>
            <a:ext cx="2957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B3071B"/>
              </a:buClr>
              <a:buSzPct val="100000"/>
            </a:pPr>
            <a:r>
              <a:rPr lang="it-IT" sz="1400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Candidati call MSCA postdoc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DF11C44-EFD9-44D4-8435-7123AA190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7639"/>
            <a:ext cx="3536869" cy="4915342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BBBA543-9B92-41D0-8B18-C446C425083C}"/>
              </a:ext>
            </a:extLst>
          </p:cNvPr>
          <p:cNvSpPr/>
          <p:nvPr/>
        </p:nvSpPr>
        <p:spPr>
          <a:xfrm>
            <a:off x="3734182" y="1129014"/>
            <a:ext cx="830541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buSzPts val="2800"/>
            </a:pP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Talent in Research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Programme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 Narrow"/>
            </a:endParaRPr>
          </a:p>
          <a:p>
            <a:pPr lvl="0">
              <a:buClr>
                <a:srgbClr val="000000"/>
              </a:buClr>
              <a:buSzPts val="2800"/>
            </a:pPr>
            <a:endParaRPr lang="en-US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 Narrow"/>
            </a:endParaRPr>
          </a:p>
          <a:p>
            <a:pPr lvl="0">
              <a:buClr>
                <a:srgbClr val="000000"/>
              </a:buClr>
              <a:buSzPts val="2800"/>
            </a:pPr>
            <a:r>
              <a:rPr lang="en-US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Avvio</a:t>
            </a: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nel</a:t>
            </a: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2017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presso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Area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Ricerca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e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Rapporti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con le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Imprese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(ARRI), </a:t>
            </a:r>
            <a:b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</a:b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coordinato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dall’Ufficio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Ricerca</a:t>
            </a:r>
            <a:r>
              <a:rPr lang="en-US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 </a:t>
            </a:r>
            <a:r>
              <a:rPr lang="en-US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 Narrow"/>
              </a:rPr>
              <a:t>Internazionale</a:t>
            </a:r>
            <a:endParaRPr lang="en-US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 Narrow"/>
            </a:endParaRPr>
          </a:p>
          <a:p>
            <a:pPr lvl="0">
              <a:buClr>
                <a:srgbClr val="000000"/>
              </a:buClr>
              <a:buSzPts val="2800"/>
            </a:pPr>
            <a:endParaRPr lang="en-US" sz="900" dirty="0">
              <a:solidFill>
                <a:schemeClr val="dk1"/>
              </a:solidFill>
              <a:latin typeface="Arial" panose="020B0604020202020204" pitchFamily="34" charset="0"/>
              <a:ea typeface="Arial Narrow"/>
              <a:cs typeface="Arial" panose="020B0604020202020204" pitchFamily="34" charset="0"/>
              <a:sym typeface="Arial Narrow"/>
            </a:endParaRPr>
          </a:p>
          <a:p>
            <a:pPr lvl="0">
              <a:buClr>
                <a:srgbClr val="000000"/>
              </a:buClr>
              <a:buSzPts val="2800"/>
            </a:pPr>
            <a:r>
              <a:rPr lang="en-US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4 </a:t>
            </a:r>
            <a:r>
              <a:rPr lang="en-US" b="1" dirty="0" err="1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azioni</a:t>
            </a:r>
            <a:r>
              <a:rPr lang="en-US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complementari</a:t>
            </a:r>
            <a:r>
              <a:rPr lang="en-US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 </a:t>
            </a:r>
            <a:r>
              <a:rPr lang="it-IT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per attrarre ricercatrici e ricercatori post-dottorato eccellenti che scelgano UNIPD come istituzione ospitante </a:t>
            </a:r>
          </a:p>
          <a:p>
            <a:pPr lvl="0">
              <a:buClr>
                <a:srgbClr val="000000"/>
              </a:buClr>
              <a:buSzPts val="2800"/>
            </a:pPr>
            <a:endParaRPr lang="it-IT" sz="600" dirty="0">
              <a:solidFill>
                <a:schemeClr val="dk1"/>
              </a:solidFill>
              <a:latin typeface="Arial" panose="020B0604020202020204" pitchFamily="34" charset="0"/>
              <a:ea typeface="Arial Narrow"/>
              <a:cs typeface="Arial" panose="020B0604020202020204" pitchFamily="34" charset="0"/>
              <a:sym typeface="Arial Narrow"/>
            </a:endParaRPr>
          </a:p>
          <a:p>
            <a:pPr lvl="0">
              <a:buClr>
                <a:srgbClr val="000000"/>
              </a:buClr>
              <a:buSzPts val="2800"/>
            </a:pPr>
            <a:r>
              <a:rPr lang="it-IT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Obiettivi</a:t>
            </a:r>
          </a:p>
          <a:p>
            <a:pPr lvl="0">
              <a:buClr>
                <a:srgbClr val="000000"/>
              </a:buClr>
              <a:buSzPts val="2800"/>
            </a:pPr>
            <a:endParaRPr lang="it-IT" sz="300" b="1" dirty="0">
              <a:solidFill>
                <a:schemeClr val="dk1"/>
              </a:solidFill>
              <a:latin typeface="Arial" panose="020B0604020202020204" pitchFamily="34" charset="0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7FE176A-0EB7-4C9E-847F-9E170E379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685" y="5031399"/>
            <a:ext cx="1124337" cy="105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80232875-3095-4797-B866-DDF652B1D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255" y="5042380"/>
            <a:ext cx="1124339" cy="105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4CB58A6-8F24-449C-A2AA-0C088C8AB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89" y="5507350"/>
            <a:ext cx="1064350" cy="99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D6300427-B069-47CF-94EF-136FBD29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103" y="5543658"/>
            <a:ext cx="1057063" cy="99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C97EC69-B2E6-40E3-8FB8-651BD1DB0EF8}"/>
              </a:ext>
            </a:extLst>
          </p:cNvPr>
          <p:cNvSpPr txBox="1"/>
          <p:nvPr/>
        </p:nvSpPr>
        <p:spPr>
          <a:xfrm>
            <a:off x="3572639" y="3436986"/>
            <a:ext cx="879121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000" lvl="0">
              <a:spcAft>
                <a:spcPts val="600"/>
              </a:spcAft>
              <a:buClr>
                <a:srgbClr val="000000"/>
              </a:buClr>
              <a:buSzPts val="2800"/>
            </a:pPr>
            <a:r>
              <a:rPr lang="it-IT" sz="1700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1.</a:t>
            </a:r>
            <a:r>
              <a:rPr lang="it-IT" sz="1700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 promuovere l'eccellenza in tutti i settori scientifici</a:t>
            </a:r>
          </a:p>
          <a:p>
            <a:pPr marL="396000" lvl="0">
              <a:spcAft>
                <a:spcPts val="600"/>
              </a:spcAft>
              <a:buClr>
                <a:srgbClr val="000000"/>
              </a:buClr>
              <a:buSzPts val="2800"/>
            </a:pPr>
            <a:r>
              <a:rPr lang="it-IT" sz="1700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2.</a:t>
            </a:r>
            <a:r>
              <a:rPr lang="it-IT" sz="1700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 aumentare la capacità di UNIPD di attrarre le ricercatrici e i ricercatori più promettenti</a:t>
            </a:r>
          </a:p>
          <a:p>
            <a:pPr marL="396000" lvl="0">
              <a:spcAft>
                <a:spcPts val="600"/>
              </a:spcAft>
              <a:buClr>
                <a:srgbClr val="000000"/>
              </a:buClr>
              <a:buSzPts val="2800"/>
            </a:pPr>
            <a:r>
              <a:rPr lang="it-IT" sz="1700" b="1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3.</a:t>
            </a:r>
            <a:r>
              <a:rPr lang="it-IT" sz="1700" dirty="0">
                <a:solidFill>
                  <a:schemeClr val="dk1"/>
                </a:solidFill>
                <a:latin typeface="Arial" panose="020B0604020202020204" pitchFamily="34" charset="0"/>
                <a:ea typeface="Arial Narrow"/>
                <a:cs typeface="Arial" panose="020B0604020202020204" pitchFamily="34" charset="0"/>
                <a:sym typeface="Arial Narrow"/>
              </a:rPr>
              <a:t> favorire la competitività delle ricercatrici e dei ricercatori UNIPD a bandi di finanziamento alla ricerca della Commissione Europea</a:t>
            </a:r>
          </a:p>
          <a:p>
            <a:endParaRPr lang="it-IT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6BE16F0-EAB6-40E4-B580-1B00B29DEC20}"/>
              </a:ext>
            </a:extLst>
          </p:cNvPr>
          <p:cNvSpPr txBox="1"/>
          <p:nvPr/>
        </p:nvSpPr>
        <p:spPr>
          <a:xfrm>
            <a:off x="7804188" y="6061891"/>
            <a:ext cx="3083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lvl="0" algn="ctr">
              <a:buClr>
                <a:srgbClr val="B3071B"/>
              </a:buClr>
              <a:buSzPct val="100000"/>
              <a:defRPr sz="1400">
                <a:solidFill>
                  <a:schemeClr val="dk1"/>
                </a:solidFill>
                <a:ea typeface="Arial Narrow"/>
                <a:cs typeface="Arial Narrow"/>
              </a:defRPr>
            </a:lvl1pPr>
          </a:lstStyle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Candidati call ERC</a:t>
            </a: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430898BF-942F-4DC2-A165-E620E0DCE00A}"/>
              </a:ext>
            </a:extLst>
          </p:cNvPr>
          <p:cNvCxnSpPr>
            <a:cxnSpLocks/>
          </p:cNvCxnSpPr>
          <p:nvPr/>
        </p:nvCxnSpPr>
        <p:spPr>
          <a:xfrm>
            <a:off x="5048166" y="6101435"/>
            <a:ext cx="660023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5B254627-5B0A-4B45-99C5-E409CD2A5473}"/>
              </a:ext>
            </a:extLst>
          </p:cNvPr>
          <p:cNvCxnSpPr>
            <a:cxnSpLocks/>
          </p:cNvCxnSpPr>
          <p:nvPr/>
        </p:nvCxnSpPr>
        <p:spPr>
          <a:xfrm flipV="1">
            <a:off x="6808309" y="5421243"/>
            <a:ext cx="1361594" cy="6258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olo 1">
            <a:extLst>
              <a:ext uri="{FF2B5EF4-FFF2-40B4-BE49-F238E27FC236}">
                <a16:creationId xmlns:a16="http://schemas.microsoft.com/office/drawing/2014/main" id="{1FA4E085-0D01-44E8-AE7C-936A369AA77D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Le iniziative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013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>
            <a:extLst>
              <a:ext uri="{FF2B5EF4-FFF2-40B4-BE49-F238E27FC236}">
                <a16:creationId xmlns:a16="http://schemas.microsoft.com/office/drawing/2014/main" id="{DA619137-3A39-408A-9E8D-F1C4C487CFD0}"/>
              </a:ext>
            </a:extLst>
          </p:cNvPr>
          <p:cNvSpPr/>
          <p:nvPr/>
        </p:nvSpPr>
        <p:spPr bwMode="auto">
          <a:xfrm>
            <a:off x="159740" y="1454385"/>
            <a:ext cx="6503707" cy="4761659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it-IT" sz="2400" b="1">
              <a:latin typeface="Arial" charset="0"/>
            </a:endParaRPr>
          </a:p>
        </p:txBody>
      </p:sp>
      <p:pic>
        <p:nvPicPr>
          <p:cNvPr id="35" name="Immagine 34">
            <a:extLst>
              <a:ext uri="{FF2B5EF4-FFF2-40B4-BE49-F238E27FC236}">
                <a16:creationId xmlns:a16="http://schemas.microsoft.com/office/drawing/2014/main" id="{31F0B788-B728-4D9E-9992-6696FCFBF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50" t="7087"/>
          <a:stretch/>
        </p:blipFill>
        <p:spPr>
          <a:xfrm>
            <a:off x="6275934" y="2125935"/>
            <a:ext cx="5916066" cy="3443544"/>
          </a:xfrm>
          <a:prstGeom prst="rect">
            <a:avLst/>
          </a:prstGeom>
        </p:spPr>
      </p:pic>
      <p:pic>
        <p:nvPicPr>
          <p:cNvPr id="17" name="Picture 5" descr="F:\ARRI-RicInt\UFFICIO RICERCA INTERNAZIONALE\WEB e Comunicazione\LOGHI UNIPD\MSCA.jpg">
            <a:hlinkClick r:id="rId4"/>
            <a:extLst>
              <a:ext uri="{FF2B5EF4-FFF2-40B4-BE49-F238E27FC236}">
                <a16:creationId xmlns:a16="http://schemas.microsoft.com/office/drawing/2014/main" id="{6DD8EE2A-6988-46DA-A7BC-7AF91A364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47" y="1487945"/>
            <a:ext cx="1190625" cy="111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4C6F5E9A-9ABF-4A23-A719-9059593D3806}"/>
              </a:ext>
            </a:extLst>
          </p:cNvPr>
          <p:cNvSpPr/>
          <p:nvPr/>
        </p:nvSpPr>
        <p:spPr>
          <a:xfrm>
            <a:off x="962644" y="2454353"/>
            <a:ext cx="595313" cy="23536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04EF62B6-D454-4224-9125-9E0F08527E89}"/>
              </a:ext>
            </a:extLst>
          </p:cNvPr>
          <p:cNvGrpSpPr/>
          <p:nvPr/>
        </p:nvGrpSpPr>
        <p:grpSpPr>
          <a:xfrm>
            <a:off x="1508891" y="1487945"/>
            <a:ext cx="4884940" cy="4728100"/>
            <a:chOff x="482093" y="2444345"/>
            <a:chExt cx="5192141" cy="1778035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40DCD082-0D89-4DBC-A157-5D7E5689E166}"/>
                </a:ext>
              </a:extLst>
            </p:cNvPr>
            <p:cNvSpPr/>
            <p:nvPr/>
          </p:nvSpPr>
          <p:spPr>
            <a:xfrm>
              <a:off x="482986" y="2444345"/>
              <a:ext cx="4517190" cy="8680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MSCA </a:t>
              </a:r>
              <a:r>
                <a:rPr lang="en-US" b="1" dirty="0" err="1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MARaThoN@Unipd</a:t>
              </a:r>
              <a:r>
                <a:rPr lang="en-US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Master your Research and Training Needs </a:t>
              </a:r>
            </a:p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it-IT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ando</a:t>
              </a:r>
              <a:r>
                <a:rPr lang="it-IT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annuale, offre partecipazione a training intensivo di 3 giorni </a:t>
              </a:r>
              <a:r>
                <a:rPr lang="it-IT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</a:t>
              </a:r>
              <a:r>
                <a:rPr lang="it-IT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aperto a max 40 post-doc internazionali selezionate/i, candidate/i al bando MSCA-PF con UNIPD come Host Institution</a:t>
              </a:r>
              <a:endPara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5D86DE78-7CD7-4F49-941C-6098C4FCE314}"/>
                </a:ext>
              </a:extLst>
            </p:cNvPr>
            <p:cNvSpPr/>
            <p:nvPr/>
          </p:nvSpPr>
          <p:spPr>
            <a:xfrm>
              <a:off x="482093" y="3458486"/>
              <a:ext cx="5192141" cy="76389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MSCA Seal of </a:t>
              </a:r>
              <a:r>
                <a:rPr lang="it-IT" b="1" dirty="0" err="1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Excellence@Unipd</a:t>
              </a:r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(budget 1 mio Euro l’anno)</a:t>
              </a:r>
            </a:p>
            <a:p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Bando annuale, finanzia candidate/i MSCA-PF con UNIPD come Host Institution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valutate/i eccellenti dalla CE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(</a:t>
              </a:r>
              <a:r>
                <a:rPr lang="it-IT" i="1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Seal of </a:t>
              </a:r>
              <a:r>
                <a:rPr lang="it-IT" i="1" dirty="0" err="1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Excellence</a:t>
              </a:r>
              <a:r>
                <a:rPr lang="it-IT" i="1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</a:t>
              </a: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≥ 85/100).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Budget per contratto e spese di ricerca</a:t>
              </a:r>
              <a:endParaRPr lang="it-IT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" name="Picture 3" descr="F:\ARRI-RicInt\UFFICIO RICERCA INTERNAZIONALE\WEB e Comunicazione\LOGHI UNIPD\SEAL-OF-EXCELLENCE.jpg">
            <a:hlinkClick r:id="rId6"/>
            <a:extLst>
              <a:ext uri="{FF2B5EF4-FFF2-40B4-BE49-F238E27FC236}">
                <a16:creationId xmlns:a16="http://schemas.microsoft.com/office/drawing/2014/main" id="{2E7AFFB8-3152-4017-BEDB-693201F44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47" y="4184720"/>
            <a:ext cx="1190625" cy="111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AD869F8-A480-445A-BFCC-030BAB18AC17}"/>
              </a:ext>
            </a:extLst>
          </p:cNvPr>
          <p:cNvSpPr txBox="1"/>
          <p:nvPr/>
        </p:nvSpPr>
        <p:spPr>
          <a:xfrm>
            <a:off x="1004060" y="2418148"/>
            <a:ext cx="680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EB863E77-34E7-45C6-92DC-F462C1C5EA20}"/>
              </a:ext>
            </a:extLst>
          </p:cNvPr>
          <p:cNvSpPr/>
          <p:nvPr/>
        </p:nvSpPr>
        <p:spPr>
          <a:xfrm>
            <a:off x="955302" y="5165850"/>
            <a:ext cx="595313" cy="23536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E460190-5CEE-43F3-BCD6-DE60DE715FE4}"/>
              </a:ext>
            </a:extLst>
          </p:cNvPr>
          <p:cNvSpPr txBox="1"/>
          <p:nvPr/>
        </p:nvSpPr>
        <p:spPr>
          <a:xfrm>
            <a:off x="1004060" y="5129645"/>
            <a:ext cx="680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9DE7617F-A293-40DF-861B-2B8373379C59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Le iniziative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7" name="Immagine 36">
            <a:extLst>
              <a:ext uri="{FF2B5EF4-FFF2-40B4-BE49-F238E27FC236}">
                <a16:creationId xmlns:a16="http://schemas.microsoft.com/office/drawing/2014/main" id="{0656E13B-FF18-4D45-A2F6-06E2B0BFA6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29788" y="1400297"/>
            <a:ext cx="1162212" cy="1171739"/>
          </a:xfrm>
          <a:prstGeom prst="rect">
            <a:avLst/>
          </a:prstGeom>
        </p:spPr>
      </p:pic>
      <p:pic>
        <p:nvPicPr>
          <p:cNvPr id="38" name="Picture 5" descr="F:\ARRI-RicInt\UFFICIO RICERCA INTERNAZIONALE\WEB e Comunicazione\LOGHI UNIPD\MSCA.jpg">
            <a:hlinkClick r:id="rId4"/>
            <a:extLst>
              <a:ext uri="{FF2B5EF4-FFF2-40B4-BE49-F238E27FC236}">
                <a16:creationId xmlns:a16="http://schemas.microsoft.com/office/drawing/2014/main" id="{55D71ABA-A3B4-4C43-9CC6-AA7F80471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112" y="5451336"/>
            <a:ext cx="453842" cy="4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F:\ARRI-RicInt\UFFICIO RICERCA INTERNAZIONALE\WEB e Comunicazione\LOGHI UNIPD\SEAL-OF-EXCELLENCE.jpg">
            <a:hlinkClick r:id="rId6"/>
            <a:extLst>
              <a:ext uri="{FF2B5EF4-FFF2-40B4-BE49-F238E27FC236}">
                <a16:creationId xmlns:a16="http://schemas.microsoft.com/office/drawing/2014/main" id="{29B0BD60-FD52-4931-91CD-7DE914A30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72" y="5450823"/>
            <a:ext cx="453842" cy="4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reccia circolare in su 39">
            <a:extLst>
              <a:ext uri="{FF2B5EF4-FFF2-40B4-BE49-F238E27FC236}">
                <a16:creationId xmlns:a16="http://schemas.microsoft.com/office/drawing/2014/main" id="{A486FE22-924F-45F2-BC72-554871EE8B6C}"/>
              </a:ext>
            </a:extLst>
          </p:cNvPr>
          <p:cNvSpPr/>
          <p:nvPr/>
        </p:nvSpPr>
        <p:spPr>
          <a:xfrm flipH="1">
            <a:off x="8407033" y="5876527"/>
            <a:ext cx="546430" cy="197704"/>
          </a:xfrm>
          <a:prstGeom prst="curvedUpArrow">
            <a:avLst/>
          </a:prstGeom>
          <a:solidFill>
            <a:srgbClr val="5B3CD5"/>
          </a:solidFill>
          <a:ln>
            <a:solidFill>
              <a:srgbClr val="5B3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44" name="Connettore 2 43">
            <a:extLst>
              <a:ext uri="{FF2B5EF4-FFF2-40B4-BE49-F238E27FC236}">
                <a16:creationId xmlns:a16="http://schemas.microsoft.com/office/drawing/2014/main" id="{ED3F4369-E9BE-4557-B688-EB90DB20451C}"/>
              </a:ext>
            </a:extLst>
          </p:cNvPr>
          <p:cNvCxnSpPr>
            <a:cxnSpLocks/>
          </p:cNvCxnSpPr>
          <p:nvPr/>
        </p:nvCxnSpPr>
        <p:spPr>
          <a:xfrm>
            <a:off x="8407033" y="5128589"/>
            <a:ext cx="0" cy="322234"/>
          </a:xfrm>
          <a:prstGeom prst="straightConnector1">
            <a:avLst/>
          </a:prstGeom>
          <a:ln w="15875">
            <a:solidFill>
              <a:srgbClr val="5B3CD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FC7C6B01-8191-4041-8003-A4091528F18B}"/>
              </a:ext>
            </a:extLst>
          </p:cNvPr>
          <p:cNvCxnSpPr>
            <a:cxnSpLocks/>
          </p:cNvCxnSpPr>
          <p:nvPr/>
        </p:nvCxnSpPr>
        <p:spPr>
          <a:xfrm>
            <a:off x="8953463" y="5127552"/>
            <a:ext cx="0" cy="322234"/>
          </a:xfrm>
          <a:prstGeom prst="straightConnector1">
            <a:avLst/>
          </a:prstGeom>
          <a:ln w="15875">
            <a:solidFill>
              <a:srgbClr val="5B3CD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766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 descr="F:\ARRI-RicInt\UFFICIO RICERCA INTERNAZIONALE\WEB e Comunicazione\LOGHI UNIPD\Talent.jpg">
            <a:hlinkClick r:id="rId3"/>
            <a:extLst>
              <a:ext uri="{FF2B5EF4-FFF2-40B4-BE49-F238E27FC236}">
                <a16:creationId xmlns:a16="http://schemas.microsoft.com/office/drawing/2014/main" id="{42DBB8C2-9762-4ED3-8806-6B72F837E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48" y="1577996"/>
            <a:ext cx="1190625" cy="111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5A7D5A93-B69E-4C18-AE80-3816CF61B550}"/>
              </a:ext>
            </a:extLst>
          </p:cNvPr>
          <p:cNvSpPr/>
          <p:nvPr/>
        </p:nvSpPr>
        <p:spPr>
          <a:xfrm>
            <a:off x="962377" y="2451481"/>
            <a:ext cx="595313" cy="23536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04EF62B6-D454-4224-9125-9E0F08527E89}"/>
              </a:ext>
            </a:extLst>
          </p:cNvPr>
          <p:cNvGrpSpPr/>
          <p:nvPr/>
        </p:nvGrpSpPr>
        <p:grpSpPr>
          <a:xfrm>
            <a:off x="1653308" y="1575673"/>
            <a:ext cx="5420574" cy="5067736"/>
            <a:chOff x="673817" y="4176720"/>
            <a:chExt cx="7765898" cy="2830364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F0E8CD2D-0B7F-4202-B0E4-2F7700F6022F}"/>
                </a:ext>
              </a:extLst>
            </p:cNvPr>
            <p:cNvSpPr/>
            <p:nvPr/>
          </p:nvSpPr>
          <p:spPr>
            <a:xfrm>
              <a:off x="673817" y="5408458"/>
              <a:ext cx="6778377" cy="15986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STARS@</a:t>
              </a:r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UNIPD</a:t>
              </a:r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(budget 7 – 9 mio Euro ogni 2 anni)</a:t>
              </a:r>
              <a:endParaRPr lang="it-IT" b="1" dirty="0">
                <a:solidFill>
                  <a:srgbClr val="B3071B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endParaRPr>
            </a:p>
            <a:p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Bando a cadenza biennale, 5a edizione 2025 in corso, finanzia ca. 45 progetti di ricerca di 30 mesi  palestra di preparazione alla competizione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europea con </a:t>
              </a:r>
              <a:r>
                <a:rPr lang="it-IT" b="1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template e procedura di selezione su modello ERC</a:t>
              </a: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. PI si impegnano a presentare candidatura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ERC</a:t>
              </a:r>
              <a:endParaRPr lang="it-IT" dirty="0">
                <a:latin typeface="Arial" panose="020B0604020202020204" pitchFamily="34" charset="0"/>
                <a:ea typeface="Calibri"/>
                <a:cs typeface="Arial" panose="020B0604020202020204" pitchFamily="34" charset="0"/>
              </a:endParaRPr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04267CF0-7F22-4A98-8014-B92D9FCA2842}"/>
                </a:ext>
              </a:extLst>
            </p:cNvPr>
            <p:cNvSpPr/>
            <p:nvPr/>
          </p:nvSpPr>
          <p:spPr>
            <a:xfrm>
              <a:off x="733387" y="4176720"/>
              <a:ext cx="7706328" cy="113450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it-IT" b="1" dirty="0" err="1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Talent@UNIPD</a:t>
              </a:r>
              <a:r>
                <a:rPr lang="it-IT" b="1" dirty="0">
                  <a:solidFill>
                    <a:srgbClr val="B307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(scouting – no budget per partecipanti)</a:t>
              </a:r>
              <a:endParaRPr lang="it-IT" dirty="0">
                <a:solidFill>
                  <a:srgbClr val="B307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Bando semestrale per attrarre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candidate e candidati promettenti per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ERC </a:t>
              </a:r>
              <a:r>
                <a:rPr lang="it-IT" dirty="0" err="1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StG</a:t>
              </a: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e </a:t>
              </a:r>
              <a:r>
                <a:rPr lang="it-IT" dirty="0" err="1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CoG</a:t>
              </a: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  PI selezionati 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ricevono supporto personalizzato nello</a:t>
              </a:r>
              <a:b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</a:br>
              <a:r>
                <a:rPr lang="it-IT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sviluppo della proposta</a:t>
              </a:r>
              <a:endPara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4" descr="F:\ARRI-RicInt\UFFICIO RICERCA INTERNAZIONALE\WEB e Comunicazione\LOGHI UNIPD\STARS.jpg">
            <a:hlinkClick r:id="rId5"/>
            <a:extLst>
              <a:ext uri="{FF2B5EF4-FFF2-40B4-BE49-F238E27FC236}">
                <a16:creationId xmlns:a16="http://schemas.microsoft.com/office/drawing/2014/main" id="{5B2B5E82-24DF-4162-89B1-EF2971BF0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61" y="3781087"/>
            <a:ext cx="1190625" cy="111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AA238640-DAE5-4BAA-A016-2640E02AAFD8}"/>
              </a:ext>
            </a:extLst>
          </p:cNvPr>
          <p:cNvSpPr/>
          <p:nvPr/>
        </p:nvSpPr>
        <p:spPr bwMode="auto">
          <a:xfrm>
            <a:off x="156511" y="1420238"/>
            <a:ext cx="6751185" cy="5308555"/>
          </a:xfrm>
          <a:prstGeom prst="rect">
            <a:avLst/>
          </a:prstGeom>
          <a:noFill/>
          <a:ln w="2857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it-IT" sz="2400" b="1">
              <a:latin typeface="Arial" charset="0"/>
            </a:endParaRP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4313178E-8F11-44D2-A81C-460CE109AA9A}"/>
              </a:ext>
            </a:extLst>
          </p:cNvPr>
          <p:cNvSpPr/>
          <p:nvPr/>
        </p:nvSpPr>
        <p:spPr>
          <a:xfrm>
            <a:off x="930792" y="4666077"/>
            <a:ext cx="595313" cy="23536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D50EF52-9BB1-438D-80CF-F7D5F5105EC9}"/>
              </a:ext>
            </a:extLst>
          </p:cNvPr>
          <p:cNvSpPr txBox="1"/>
          <p:nvPr/>
        </p:nvSpPr>
        <p:spPr>
          <a:xfrm>
            <a:off x="972372" y="4626321"/>
            <a:ext cx="680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209D8FB-8B7B-4809-8A0D-243C126A3F5E}"/>
              </a:ext>
            </a:extLst>
          </p:cNvPr>
          <p:cNvSpPr txBox="1"/>
          <p:nvPr/>
        </p:nvSpPr>
        <p:spPr>
          <a:xfrm>
            <a:off x="972372" y="2415276"/>
            <a:ext cx="680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9DE7617F-A293-40DF-861B-2B8373379C59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Le iniziative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2" name="Picture 5" descr=".">
            <a:extLst>
              <a:ext uri="{FF2B5EF4-FFF2-40B4-BE49-F238E27FC236}">
                <a16:creationId xmlns:a16="http://schemas.microsoft.com/office/drawing/2014/main" id="{F08D8824-8873-4515-AB5C-504906DECD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01276" y="1260053"/>
            <a:ext cx="890724" cy="87634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81BDED3-0D22-4368-91AA-67E541AF95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6845" y="2291831"/>
            <a:ext cx="6335283" cy="40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212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1;p42" descr="Nessuna descrizione della foto disponibile.">
            <a:extLst>
              <a:ext uri="{FF2B5EF4-FFF2-40B4-BE49-F238E27FC236}">
                <a16:creationId xmlns:a16="http://schemas.microsoft.com/office/drawing/2014/main" id="{7F0F82E8-DFC5-4B70-96B3-1EFB700FBA9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t="25725"/>
          <a:stretch/>
        </p:blipFill>
        <p:spPr>
          <a:xfrm>
            <a:off x="8489228" y="3276957"/>
            <a:ext cx="3702772" cy="2034346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40000"/>
              </a:schemeClr>
            </a:glow>
            <a:outerShdw blurRad="279400" dist="50800" dir="5400000" algn="ctr" rotWithShape="0">
              <a:srgbClr val="000000">
                <a:alpha val="47000"/>
              </a:srgbClr>
            </a:outerShdw>
            <a:reflection stA="0" endPos="65000" dist="50800" dir="5400000" sy="-100000" algn="bl" rotWithShape="0"/>
            <a:softEdge rad="0"/>
          </a:effectLst>
        </p:spPr>
      </p:pic>
      <p:sp>
        <p:nvSpPr>
          <p:cNvPr id="13" name="TextBox 13">
            <a:extLst>
              <a:ext uri="{FF2B5EF4-FFF2-40B4-BE49-F238E27FC236}">
                <a16:creationId xmlns:a16="http://schemas.microsoft.com/office/drawing/2014/main" id="{0CD7A7A1-E5AD-4925-BA91-E8B9C19CB5EA}"/>
              </a:ext>
            </a:extLst>
          </p:cNvPr>
          <p:cNvSpPr txBox="1"/>
          <p:nvPr/>
        </p:nvSpPr>
        <p:spPr>
          <a:xfrm>
            <a:off x="75818" y="1447820"/>
            <a:ext cx="10896981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Continuità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programmi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dal 2017 cadenza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annuale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(STARS biennale)</a:t>
            </a: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Supporto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Governance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investimento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assicurare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continuità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Comunicazione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promozione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iniziative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verso target group, Governance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Dipartimenti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impatto quantitativo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(presidio success rate, finanziamenti acquisiti, </a:t>
            </a: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tasso  partecipazione alle call) 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qualitativo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(a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umento </a:t>
            </a: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consapevolezza su programmi di finanziamento e supporto offerto)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Combinazione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programmi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finanziamento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scouting/training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Servizio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one-to-one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supporto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scrittura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proposta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contatto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continuo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 candidate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candidati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Career Development: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accompagnamento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ricercatrici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ricercatori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nelle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fasi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carriera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Font typeface="Wingdings"/>
              <a:buChar char="ü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Networking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sviluppo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community ERC grantees e MSCA fellows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miglioramento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ricerca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oogle Shape;315;p42">
            <a:extLst>
              <a:ext uri="{FF2B5EF4-FFF2-40B4-BE49-F238E27FC236}">
                <a16:creationId xmlns:a16="http://schemas.microsoft.com/office/drawing/2014/main" id="{1E0A953D-AC08-4854-A938-9714FECDC3C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93421" y="5220431"/>
            <a:ext cx="1425484" cy="1335020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9000"/>
              </a:srgbClr>
            </a:outerShdw>
          </a:effectLst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E1FF7DB3-A74E-45D3-8398-7BCBF115B4F4}"/>
              </a:ext>
            </a:extLst>
          </p:cNvPr>
          <p:cNvSpPr txBox="1">
            <a:spLocks/>
          </p:cNvSpPr>
          <p:nvPr/>
        </p:nvSpPr>
        <p:spPr>
          <a:xfrm>
            <a:off x="3734182" y="129208"/>
            <a:ext cx="8382000" cy="9740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it-IT" sz="2800" dirty="0">
                <a:solidFill>
                  <a:schemeClr val="bg1"/>
                </a:solidFill>
                <a:cs typeface="Times New Roman"/>
              </a:rPr>
              <a:t>Supporto alla ricerca individuale @UNIPD</a:t>
            </a:r>
            <a:br>
              <a:rPr lang="it-IT" sz="2800" dirty="0">
                <a:solidFill>
                  <a:schemeClr val="bg1"/>
                </a:solidFill>
                <a:cs typeface="Times New Roman"/>
              </a:rPr>
            </a:br>
            <a:r>
              <a:rPr lang="it-IT" sz="2800" dirty="0">
                <a:solidFill>
                  <a:schemeClr val="bg1"/>
                </a:solidFill>
                <a:cs typeface="Times New Roman"/>
              </a:rPr>
              <a:t>Il valore aggiunto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711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757</Words>
  <Application>Microsoft Office PowerPoint</Application>
  <PresentationFormat>Widescreen</PresentationFormat>
  <Paragraphs>106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Wingdings</vt:lpstr>
      <vt:lpstr>Tema di Office</vt:lpstr>
      <vt:lpstr>I servizi di supporto ai progetti di ricerca individuali (ERC e MSCA)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Pre-pre-award: Supporto alla ricerca individuale a Padova</dc:title>
  <dc:creator>Francesca Mura</dc:creator>
  <cp:lastModifiedBy>Francesca Mura</cp:lastModifiedBy>
  <cp:revision>122</cp:revision>
  <dcterms:created xsi:type="dcterms:W3CDTF">2025-06-26T11:15:36Z</dcterms:created>
  <dcterms:modified xsi:type="dcterms:W3CDTF">2025-07-03T06:49:18Z</dcterms:modified>
</cp:coreProperties>
</file>